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265" r:id="rId3"/>
    <p:sldId id="266" r:id="rId4"/>
    <p:sldId id="267" r:id="rId5"/>
    <p:sldId id="268" r:id="rId6"/>
    <p:sldId id="271" r:id="rId7"/>
    <p:sldId id="269" r:id="rId8"/>
    <p:sldId id="27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E4F4F0-2BFA-4A0A-9A26-11F9911B8598}" type="doc">
      <dgm:prSet loTypeId="urn:microsoft.com/office/officeart/2005/8/layout/target2" loCatId="relationship" qsTypeId="urn:microsoft.com/office/officeart/2005/8/quickstyle/simple1" qsCatId="simple" csTypeId="urn:microsoft.com/office/officeart/2005/8/colors/accent0_2" csCatId="mainScheme" phldr="1"/>
      <dgm:spPr/>
      <dgm:t>
        <a:bodyPr/>
        <a:lstStyle/>
        <a:p>
          <a:endParaRPr lang="en-US"/>
        </a:p>
      </dgm:t>
    </dgm:pt>
    <dgm:pt modelId="{09EFC728-44B9-4C90-BF8F-950D4ADC20D6}">
      <dgm:prSet custT="1"/>
      <dgm:spPr/>
      <dgm:t>
        <a:bodyPr/>
        <a:lstStyle/>
        <a:p>
          <a:endParaRPr lang="en-IN" sz="1800">
            <a:latin typeface="+mj-lt"/>
          </a:endParaRPr>
        </a:p>
      </dgm:t>
    </dgm:pt>
    <dgm:pt modelId="{DA78D8D3-3CD7-4039-AAD1-C5417753DA75}" type="parTrans" cxnId="{D4A9B7E6-AC51-440F-8BAD-2C5E3BED9E47}">
      <dgm:prSet/>
      <dgm:spPr/>
      <dgm:t>
        <a:bodyPr/>
        <a:lstStyle/>
        <a:p>
          <a:endParaRPr lang="en-US"/>
        </a:p>
      </dgm:t>
    </dgm:pt>
    <dgm:pt modelId="{C73EEAF3-6489-4B9C-8D48-E3EA875528EF}" type="sibTrans" cxnId="{D4A9B7E6-AC51-440F-8BAD-2C5E3BED9E47}">
      <dgm:prSet/>
      <dgm:spPr/>
      <dgm:t>
        <a:bodyPr/>
        <a:lstStyle/>
        <a:p>
          <a:endParaRPr lang="en-US"/>
        </a:p>
      </dgm:t>
    </dgm:pt>
    <dgm:pt modelId="{B9F03CF0-2132-4A1E-80AD-D06E01A0E2A5}">
      <dgm:prSet custT="1"/>
      <dgm:spPr/>
      <dgm:t>
        <a:bodyPr/>
        <a:lstStyle/>
        <a:p>
          <a:pPr algn="just"/>
          <a:r>
            <a:rPr lang="en-IN" sz="1800" b="1" u="sng" dirty="0">
              <a:latin typeface="+mj-lt"/>
            </a:rPr>
            <a:t>Inspect</a:t>
          </a:r>
          <a:r>
            <a:rPr lang="en-IN" sz="1800" dirty="0">
              <a:latin typeface="+mj-lt"/>
            </a:rPr>
            <a:t>: </a:t>
          </a:r>
          <a:r>
            <a:rPr lang="en-US" sz="1800" dirty="0">
              <a:latin typeface="+mj-lt"/>
            </a:rPr>
            <a:t>any place of </a:t>
          </a:r>
          <a:r>
            <a:rPr lang="en-US" sz="1800" dirty="0" smtClean="0">
              <a:latin typeface="+mj-lt"/>
            </a:rPr>
            <a:t>business </a:t>
          </a:r>
          <a:r>
            <a:rPr lang="en-US" sz="1800" dirty="0">
              <a:latin typeface="+mj-lt"/>
            </a:rPr>
            <a:t>of the assesse who has evaded the tax or of the transporter who transported such tax evading goods or </a:t>
          </a:r>
          <a:r>
            <a:rPr lang="en-US" sz="1800" dirty="0" err="1">
              <a:latin typeface="+mj-lt"/>
            </a:rPr>
            <a:t>godown</a:t>
          </a:r>
          <a:r>
            <a:rPr lang="en-US" sz="1800" dirty="0">
              <a:latin typeface="+mj-lt"/>
            </a:rPr>
            <a:t> / warehouse operator in which such tax evading goods or accounts relating thereto has been stored.</a:t>
          </a:r>
          <a:endParaRPr lang="en-IN" sz="1800" dirty="0">
            <a:latin typeface="+mj-lt"/>
          </a:endParaRPr>
        </a:p>
      </dgm:t>
    </dgm:pt>
    <dgm:pt modelId="{244B2048-5B92-488B-BC94-1737CF95AC89}" type="parTrans" cxnId="{40F7A69C-C57F-4FD1-A7EB-7B1E5E6E017E}">
      <dgm:prSet/>
      <dgm:spPr/>
      <dgm:t>
        <a:bodyPr/>
        <a:lstStyle/>
        <a:p>
          <a:endParaRPr lang="en-US"/>
        </a:p>
      </dgm:t>
    </dgm:pt>
    <dgm:pt modelId="{7D2C0FB7-0964-4FDA-8BC8-F3F079F87059}" type="sibTrans" cxnId="{40F7A69C-C57F-4FD1-A7EB-7B1E5E6E017E}">
      <dgm:prSet/>
      <dgm:spPr/>
      <dgm:t>
        <a:bodyPr/>
        <a:lstStyle/>
        <a:p>
          <a:endParaRPr lang="en-US"/>
        </a:p>
      </dgm:t>
    </dgm:pt>
    <dgm:pt modelId="{B08C45C7-835E-4F71-8F5E-CA54CC01BD7A}">
      <dgm:prSet custT="1"/>
      <dgm:spPr/>
      <dgm:t>
        <a:bodyPr/>
        <a:lstStyle/>
        <a:p>
          <a:pPr algn="just"/>
          <a:r>
            <a:rPr lang="en-US" sz="1800" b="1" u="sng" kern="1200" dirty="0">
              <a:solidFill>
                <a:srgbClr val="0E5580">
                  <a:hueOff val="0"/>
                  <a:satOff val="0"/>
                  <a:lumOff val="0"/>
                  <a:alphaOff val="0"/>
                </a:srgbClr>
              </a:solidFill>
              <a:latin typeface="+mj-lt"/>
              <a:ea typeface="+mn-ea"/>
              <a:cs typeface="+mn-cs"/>
            </a:rPr>
            <a:t>Search and Seize</a:t>
          </a:r>
          <a:r>
            <a:rPr lang="en-US" sz="1800" kern="1200" dirty="0">
              <a:solidFill>
                <a:srgbClr val="0E5580">
                  <a:hueOff val="0"/>
                  <a:satOff val="0"/>
                  <a:lumOff val="0"/>
                  <a:alphaOff val="0"/>
                </a:srgbClr>
              </a:solidFill>
              <a:latin typeface="+mj-lt"/>
              <a:ea typeface="+mn-ea"/>
              <a:cs typeface="+mn-cs"/>
            </a:rPr>
            <a:t>: </a:t>
          </a:r>
          <a:r>
            <a:rPr lang="en-US" sz="1800" kern="1200" dirty="0" smtClean="0">
              <a:solidFill>
                <a:srgbClr val="0E5580">
                  <a:hueOff val="0"/>
                  <a:satOff val="0"/>
                  <a:lumOff val="0"/>
                  <a:alphaOff val="0"/>
                </a:srgbClr>
              </a:solidFill>
              <a:latin typeface="+mj-lt"/>
              <a:ea typeface="+mn-ea"/>
              <a:cs typeface="+mn-cs"/>
            </a:rPr>
            <a:t>goods </a:t>
          </a:r>
          <a:r>
            <a:rPr lang="en-US" sz="1800" kern="1200" dirty="0">
              <a:solidFill>
                <a:srgbClr val="0E5580">
                  <a:hueOff val="0"/>
                  <a:satOff val="0"/>
                  <a:lumOff val="0"/>
                  <a:alphaOff val="0"/>
                </a:srgbClr>
              </a:solidFill>
              <a:latin typeface="+mj-lt"/>
              <a:ea typeface="+mn-ea"/>
              <a:cs typeface="+mn-cs"/>
            </a:rPr>
            <a:t>or any </a:t>
          </a:r>
          <a:r>
            <a:rPr lang="en-US" sz="1800" kern="1200" dirty="0" smtClean="0">
              <a:solidFill>
                <a:srgbClr val="0E5580">
                  <a:hueOff val="0"/>
                  <a:satOff val="0"/>
                  <a:lumOff val="0"/>
                  <a:alphaOff val="0"/>
                </a:srgbClr>
              </a:solidFill>
              <a:latin typeface="+mj-lt"/>
              <a:ea typeface="+mn-ea"/>
              <a:cs typeface="+mn-cs"/>
            </a:rPr>
            <a:t>documents/books/ things are </a:t>
          </a:r>
          <a:r>
            <a:rPr lang="en-US" sz="1800" kern="1200" dirty="0">
              <a:solidFill>
                <a:srgbClr val="0E5580">
                  <a:hueOff val="0"/>
                  <a:satOff val="0"/>
                  <a:lumOff val="0"/>
                  <a:alphaOff val="0"/>
                </a:srgbClr>
              </a:solidFill>
              <a:latin typeface="+mj-lt"/>
              <a:ea typeface="+mn-ea"/>
              <a:cs typeface="+mn-cs"/>
            </a:rPr>
            <a:t>liable for confiscation and which will be instrumental in the proceedings </a:t>
          </a:r>
          <a:r>
            <a:rPr lang="en-US" sz="1800" kern="1200" dirty="0" smtClean="0">
              <a:solidFill>
                <a:srgbClr val="0E5580">
                  <a:hueOff val="0"/>
                  <a:satOff val="0"/>
                  <a:lumOff val="0"/>
                  <a:alphaOff val="0"/>
                </a:srgbClr>
              </a:solidFill>
              <a:latin typeface="+mj-lt"/>
              <a:ea typeface="+mn-ea"/>
              <a:cs typeface="+mn-cs"/>
            </a:rPr>
            <a:t>during </a:t>
          </a:r>
          <a:r>
            <a:rPr lang="en-US" sz="1800" kern="1200" dirty="0">
              <a:solidFill>
                <a:srgbClr val="0E5580">
                  <a:hueOff val="0"/>
                  <a:satOff val="0"/>
                  <a:lumOff val="0"/>
                  <a:alphaOff val="0"/>
                </a:srgbClr>
              </a:solidFill>
              <a:latin typeface="+mj-lt"/>
              <a:ea typeface="+mn-ea"/>
              <a:cs typeface="+mn-cs"/>
            </a:rPr>
            <a:t>the enquiry </a:t>
          </a:r>
          <a:r>
            <a:rPr lang="en-US" sz="1800" kern="1200" dirty="0" smtClean="0">
              <a:solidFill>
                <a:srgbClr val="0E5580">
                  <a:hueOff val="0"/>
                  <a:satOff val="0"/>
                  <a:lumOff val="0"/>
                  <a:alphaOff val="0"/>
                </a:srgbClr>
              </a:solidFill>
              <a:latin typeface="+mj-lt"/>
              <a:ea typeface="+mn-ea"/>
              <a:cs typeface="+mn-cs"/>
            </a:rPr>
            <a:t>period (order of seizure in Form GST INS-02)</a:t>
          </a:r>
          <a:endParaRPr lang="en-IN" sz="1800" kern="1200" dirty="0">
            <a:solidFill>
              <a:srgbClr val="0E5580">
                <a:hueOff val="0"/>
                <a:satOff val="0"/>
                <a:lumOff val="0"/>
                <a:alphaOff val="0"/>
              </a:srgbClr>
            </a:solidFill>
            <a:latin typeface="+mj-lt"/>
            <a:ea typeface="+mn-ea"/>
            <a:cs typeface="+mn-cs"/>
          </a:endParaRPr>
        </a:p>
      </dgm:t>
    </dgm:pt>
    <dgm:pt modelId="{DA0D68F3-141F-4F3B-BF57-09D4BE46CFFF}" type="parTrans" cxnId="{5B13373F-9AFA-4BAD-A691-0FA671CC96F6}">
      <dgm:prSet/>
      <dgm:spPr/>
      <dgm:t>
        <a:bodyPr/>
        <a:lstStyle/>
        <a:p>
          <a:endParaRPr lang="en-US"/>
        </a:p>
      </dgm:t>
    </dgm:pt>
    <dgm:pt modelId="{78BDD75B-EA20-4C0C-A6C1-5B80AA4FB145}" type="sibTrans" cxnId="{5B13373F-9AFA-4BAD-A691-0FA671CC96F6}">
      <dgm:prSet/>
      <dgm:spPr/>
      <dgm:t>
        <a:bodyPr/>
        <a:lstStyle/>
        <a:p>
          <a:endParaRPr lang="en-US"/>
        </a:p>
      </dgm:t>
    </dgm:pt>
    <dgm:pt modelId="{D8828B02-AA63-40BD-B669-5F0D45B086F9}">
      <dgm:prSet custT="1"/>
      <dgm:spPr/>
      <dgm:t>
        <a:bodyPr/>
        <a:lstStyle/>
        <a:p>
          <a:pPr algn="just"/>
          <a:r>
            <a:rPr lang="en-US" sz="1800" b="1" u="sng" dirty="0">
              <a:latin typeface="+mj-lt"/>
            </a:rPr>
            <a:t>Seal or Break</a:t>
          </a:r>
          <a:r>
            <a:rPr lang="en-US" sz="1800" dirty="0">
              <a:latin typeface="+mj-lt"/>
            </a:rPr>
            <a:t>: open the door of any premises, storage, box or receptacle where goods, books of accounts etc. are concealed and when access to the same is denied to the said officer</a:t>
          </a:r>
          <a:endParaRPr lang="en-IN" sz="1800" dirty="0">
            <a:latin typeface="+mj-lt"/>
          </a:endParaRPr>
        </a:p>
      </dgm:t>
    </dgm:pt>
    <dgm:pt modelId="{C4719935-14B7-4954-A79F-6DB95EEEE567}" type="parTrans" cxnId="{24F86A73-0D8C-46A4-A4FA-095665D49F2A}">
      <dgm:prSet/>
      <dgm:spPr/>
      <dgm:t>
        <a:bodyPr/>
        <a:lstStyle/>
        <a:p>
          <a:endParaRPr lang="en-US"/>
        </a:p>
      </dgm:t>
    </dgm:pt>
    <dgm:pt modelId="{111C8CD6-1AA9-4D06-8EE1-76E9AE73B98C}" type="sibTrans" cxnId="{24F86A73-0D8C-46A4-A4FA-095665D49F2A}">
      <dgm:prSet/>
      <dgm:spPr/>
      <dgm:t>
        <a:bodyPr/>
        <a:lstStyle/>
        <a:p>
          <a:endParaRPr lang="en-US"/>
        </a:p>
      </dgm:t>
    </dgm:pt>
    <dgm:pt modelId="{D93964EB-5FDA-4FA9-8450-5D8890E26259}">
      <dgm:prSet custT="1"/>
      <dgm:spPr/>
      <dgm:t>
        <a:bodyPr/>
        <a:lstStyle/>
        <a:p>
          <a:r>
            <a:rPr lang="en-IN" sz="1800" dirty="0">
              <a:latin typeface="+mj-lt"/>
            </a:rPr>
            <a:t>Then the Proper Officer can</a:t>
          </a:r>
          <a:r>
            <a:rPr lang="en-IN" sz="1800" dirty="0" smtClean="0">
              <a:latin typeface="+mj-lt"/>
            </a:rPr>
            <a:t>:</a:t>
          </a:r>
        </a:p>
        <a:p>
          <a:endParaRPr lang="en-IN" sz="1800" dirty="0">
            <a:latin typeface="+mj-lt"/>
          </a:endParaRPr>
        </a:p>
      </dgm:t>
    </dgm:pt>
    <dgm:pt modelId="{4548D92D-6E38-4231-BADA-CF66CFFFBDDE}" type="sibTrans" cxnId="{C304B17B-C464-49B9-97BB-77ADC0EAE01A}">
      <dgm:prSet/>
      <dgm:spPr/>
      <dgm:t>
        <a:bodyPr/>
        <a:lstStyle/>
        <a:p>
          <a:endParaRPr lang="en-US"/>
        </a:p>
      </dgm:t>
    </dgm:pt>
    <dgm:pt modelId="{845005A5-89EB-405F-A5F1-C215FB6C7AEA}" type="parTrans" cxnId="{C304B17B-C464-49B9-97BB-77ADC0EAE01A}">
      <dgm:prSet/>
      <dgm:spPr/>
      <dgm:t>
        <a:bodyPr/>
        <a:lstStyle/>
        <a:p>
          <a:endParaRPr lang="en-US"/>
        </a:p>
      </dgm:t>
    </dgm:pt>
    <dgm:pt modelId="{79D5E36B-E5E2-446D-87AE-4FAD2F34EA72}" type="pres">
      <dgm:prSet presAssocID="{31E4F4F0-2BFA-4A0A-9A26-11F9911B8598}" presName="Name0" presStyleCnt="0">
        <dgm:presLayoutVars>
          <dgm:chMax val="3"/>
          <dgm:chPref val="1"/>
          <dgm:dir/>
          <dgm:animLvl val="lvl"/>
          <dgm:resizeHandles/>
        </dgm:presLayoutVars>
      </dgm:prSet>
      <dgm:spPr/>
      <dgm:t>
        <a:bodyPr/>
        <a:lstStyle/>
        <a:p>
          <a:endParaRPr lang="en-IN"/>
        </a:p>
      </dgm:t>
    </dgm:pt>
    <dgm:pt modelId="{EAB92B52-9B61-4B86-8272-259184ECFC98}" type="pres">
      <dgm:prSet presAssocID="{31E4F4F0-2BFA-4A0A-9A26-11F9911B8598}" presName="outerBox" presStyleCnt="0"/>
      <dgm:spPr/>
    </dgm:pt>
    <dgm:pt modelId="{B11A1C4B-6633-41E6-B224-8882A3EDDF62}" type="pres">
      <dgm:prSet presAssocID="{31E4F4F0-2BFA-4A0A-9A26-11F9911B8598}" presName="outerBoxParent" presStyleLbl="node1" presStyleIdx="0" presStyleCnt="2"/>
      <dgm:spPr/>
      <dgm:t>
        <a:bodyPr/>
        <a:lstStyle/>
        <a:p>
          <a:endParaRPr lang="en-IN"/>
        </a:p>
      </dgm:t>
    </dgm:pt>
    <dgm:pt modelId="{A86752DD-A6A5-4B76-A1E3-9FA2E128A771}" type="pres">
      <dgm:prSet presAssocID="{31E4F4F0-2BFA-4A0A-9A26-11F9911B8598}" presName="outerBoxChildren" presStyleCnt="0"/>
      <dgm:spPr/>
    </dgm:pt>
    <dgm:pt modelId="{9C494485-1AD4-48BC-A1FC-9B51D0731EC2}" type="pres">
      <dgm:prSet presAssocID="{31E4F4F0-2BFA-4A0A-9A26-11F9911B8598}" presName="middleBox" presStyleCnt="0"/>
      <dgm:spPr/>
    </dgm:pt>
    <dgm:pt modelId="{84653B4E-C279-4B03-84A9-D4906F829847}" type="pres">
      <dgm:prSet presAssocID="{31E4F4F0-2BFA-4A0A-9A26-11F9911B8598}" presName="middleBoxParent" presStyleLbl="node1" presStyleIdx="1" presStyleCnt="2" custScaleX="105263" custScaleY="142857" custLinFactNeighborY="9641"/>
      <dgm:spPr/>
      <dgm:t>
        <a:bodyPr/>
        <a:lstStyle/>
        <a:p>
          <a:endParaRPr lang="en-IN"/>
        </a:p>
      </dgm:t>
    </dgm:pt>
    <dgm:pt modelId="{4D1A4AB3-957F-482C-A1D2-BB1347F03669}" type="pres">
      <dgm:prSet presAssocID="{31E4F4F0-2BFA-4A0A-9A26-11F9911B8598}" presName="middleBoxChildren" presStyleCnt="0"/>
      <dgm:spPr/>
    </dgm:pt>
    <dgm:pt modelId="{975350C9-F826-4318-A383-90AEA79B160A}" type="pres">
      <dgm:prSet presAssocID="{B9F03CF0-2132-4A1E-80AD-D06E01A0E2A5}" presName="mChild" presStyleLbl="fgAcc1" presStyleIdx="0" presStyleCnt="3" custScaleX="133901" custScaleY="226356" custLinFactX="-6066" custLinFactNeighborX="-100000" custLinFactNeighborY="-39985">
        <dgm:presLayoutVars>
          <dgm:bulletEnabled val="1"/>
        </dgm:presLayoutVars>
      </dgm:prSet>
      <dgm:spPr/>
      <dgm:t>
        <a:bodyPr/>
        <a:lstStyle/>
        <a:p>
          <a:endParaRPr lang="en-IN"/>
        </a:p>
      </dgm:t>
    </dgm:pt>
    <dgm:pt modelId="{6077CA1E-A1B7-4318-AD78-A0BA4AF7FFEB}" type="pres">
      <dgm:prSet presAssocID="{7D2C0FB7-0964-4FDA-8BC8-F3F079F87059}" presName="middleSibTrans" presStyleCnt="0"/>
      <dgm:spPr/>
    </dgm:pt>
    <dgm:pt modelId="{F82CAF68-90DA-4285-BDB9-7F1FFFE23903}" type="pres">
      <dgm:prSet presAssocID="{B08C45C7-835E-4F71-8F5E-CA54CC01BD7A}" presName="mChild" presStyleLbl="fgAcc1" presStyleIdx="1" presStyleCnt="3" custScaleX="119082" custScaleY="252646" custLinFactX="1334" custLinFactNeighborX="100000" custLinFactNeighborY="-39482">
        <dgm:presLayoutVars>
          <dgm:bulletEnabled val="1"/>
        </dgm:presLayoutVars>
      </dgm:prSet>
      <dgm:spPr/>
      <dgm:t>
        <a:bodyPr/>
        <a:lstStyle/>
        <a:p>
          <a:endParaRPr lang="en-IN"/>
        </a:p>
      </dgm:t>
    </dgm:pt>
    <dgm:pt modelId="{EDB317D0-4439-4776-AB6B-AAF6C6929E2C}" type="pres">
      <dgm:prSet presAssocID="{78BDD75B-EA20-4C0C-A6C1-5B80AA4FB145}" presName="middleSibTrans" presStyleCnt="0"/>
      <dgm:spPr/>
    </dgm:pt>
    <dgm:pt modelId="{40BBE7E5-6D3F-469A-B25B-8E845D0A62AE}" type="pres">
      <dgm:prSet presAssocID="{D8828B02-AA63-40BD-B669-5F0D45B086F9}" presName="mChild" presStyleLbl="fgAcc1" presStyleIdx="2" presStyleCnt="3" custScaleX="114193" custScaleY="252646" custLinFactX="8511" custLinFactNeighborX="100000" custLinFactNeighborY="-40569">
        <dgm:presLayoutVars>
          <dgm:bulletEnabled val="1"/>
        </dgm:presLayoutVars>
      </dgm:prSet>
      <dgm:spPr/>
      <dgm:t>
        <a:bodyPr/>
        <a:lstStyle/>
        <a:p>
          <a:endParaRPr lang="en-IN"/>
        </a:p>
      </dgm:t>
    </dgm:pt>
  </dgm:ptLst>
  <dgm:cxnLst>
    <dgm:cxn modelId="{6DC425AE-EEE0-4A4E-B59C-FD3371953449}" type="presOf" srcId="{B08C45C7-835E-4F71-8F5E-CA54CC01BD7A}" destId="{F82CAF68-90DA-4285-BDB9-7F1FFFE23903}" srcOrd="0" destOrd="0" presId="urn:microsoft.com/office/officeart/2005/8/layout/target2"/>
    <dgm:cxn modelId="{A3A57E84-8C99-4896-BED3-5A0A75319977}" type="presOf" srcId="{D93964EB-5FDA-4FA9-8450-5D8890E26259}" destId="{84653B4E-C279-4B03-84A9-D4906F829847}" srcOrd="0" destOrd="0" presId="urn:microsoft.com/office/officeart/2005/8/layout/target2"/>
    <dgm:cxn modelId="{24F86A73-0D8C-46A4-A4FA-095665D49F2A}" srcId="{D93964EB-5FDA-4FA9-8450-5D8890E26259}" destId="{D8828B02-AA63-40BD-B669-5F0D45B086F9}" srcOrd="2" destOrd="0" parTransId="{C4719935-14B7-4954-A79F-6DB95EEEE567}" sibTransId="{111C8CD6-1AA9-4D06-8EE1-76E9AE73B98C}"/>
    <dgm:cxn modelId="{E3B4340A-C596-4814-8CE7-FD1A20D43E04}" type="presOf" srcId="{B9F03CF0-2132-4A1E-80AD-D06E01A0E2A5}" destId="{975350C9-F826-4318-A383-90AEA79B160A}" srcOrd="0" destOrd="0" presId="urn:microsoft.com/office/officeart/2005/8/layout/target2"/>
    <dgm:cxn modelId="{5B13373F-9AFA-4BAD-A691-0FA671CC96F6}" srcId="{D93964EB-5FDA-4FA9-8450-5D8890E26259}" destId="{B08C45C7-835E-4F71-8F5E-CA54CC01BD7A}" srcOrd="1" destOrd="0" parTransId="{DA0D68F3-141F-4F3B-BF57-09D4BE46CFFF}" sibTransId="{78BDD75B-EA20-4C0C-A6C1-5B80AA4FB145}"/>
    <dgm:cxn modelId="{40F7A69C-C57F-4FD1-A7EB-7B1E5E6E017E}" srcId="{D93964EB-5FDA-4FA9-8450-5D8890E26259}" destId="{B9F03CF0-2132-4A1E-80AD-D06E01A0E2A5}" srcOrd="0" destOrd="0" parTransId="{244B2048-5B92-488B-BC94-1737CF95AC89}" sibTransId="{7D2C0FB7-0964-4FDA-8BC8-F3F079F87059}"/>
    <dgm:cxn modelId="{D9739B3D-9562-4325-BEE4-3D4828768935}" type="presOf" srcId="{D8828B02-AA63-40BD-B669-5F0D45B086F9}" destId="{40BBE7E5-6D3F-469A-B25B-8E845D0A62AE}" srcOrd="0" destOrd="0" presId="urn:microsoft.com/office/officeart/2005/8/layout/target2"/>
    <dgm:cxn modelId="{FD894549-6286-40CB-B86B-C58B98BB2D9C}" type="presOf" srcId="{09EFC728-44B9-4C90-BF8F-950D4ADC20D6}" destId="{B11A1C4B-6633-41E6-B224-8882A3EDDF62}" srcOrd="0" destOrd="0" presId="urn:microsoft.com/office/officeart/2005/8/layout/target2"/>
    <dgm:cxn modelId="{D4A9B7E6-AC51-440F-8BAD-2C5E3BED9E47}" srcId="{31E4F4F0-2BFA-4A0A-9A26-11F9911B8598}" destId="{09EFC728-44B9-4C90-BF8F-950D4ADC20D6}" srcOrd="0" destOrd="0" parTransId="{DA78D8D3-3CD7-4039-AAD1-C5417753DA75}" sibTransId="{C73EEAF3-6489-4B9C-8D48-E3EA875528EF}"/>
    <dgm:cxn modelId="{C304B17B-C464-49B9-97BB-77ADC0EAE01A}" srcId="{31E4F4F0-2BFA-4A0A-9A26-11F9911B8598}" destId="{D93964EB-5FDA-4FA9-8450-5D8890E26259}" srcOrd="1" destOrd="0" parTransId="{845005A5-89EB-405F-A5F1-C215FB6C7AEA}" sibTransId="{4548D92D-6E38-4231-BADA-CF66CFFFBDDE}"/>
    <dgm:cxn modelId="{0568D1E8-0F26-42B2-B0BA-496A7D6CC954}" type="presOf" srcId="{31E4F4F0-2BFA-4A0A-9A26-11F9911B8598}" destId="{79D5E36B-E5E2-446D-87AE-4FAD2F34EA72}" srcOrd="0" destOrd="0" presId="urn:microsoft.com/office/officeart/2005/8/layout/target2"/>
    <dgm:cxn modelId="{B50D9BA0-7BD8-47CB-A12F-6B19DFD8652C}" type="presParOf" srcId="{79D5E36B-E5E2-446D-87AE-4FAD2F34EA72}" destId="{EAB92B52-9B61-4B86-8272-259184ECFC98}" srcOrd="0" destOrd="0" presId="urn:microsoft.com/office/officeart/2005/8/layout/target2"/>
    <dgm:cxn modelId="{4D29ACCA-E144-4043-B532-A706377FE733}" type="presParOf" srcId="{EAB92B52-9B61-4B86-8272-259184ECFC98}" destId="{B11A1C4B-6633-41E6-B224-8882A3EDDF62}" srcOrd="0" destOrd="0" presId="urn:microsoft.com/office/officeart/2005/8/layout/target2"/>
    <dgm:cxn modelId="{7AECF8CD-4928-4A54-99A0-740309FDA0E6}" type="presParOf" srcId="{EAB92B52-9B61-4B86-8272-259184ECFC98}" destId="{A86752DD-A6A5-4B76-A1E3-9FA2E128A771}" srcOrd="1" destOrd="0" presId="urn:microsoft.com/office/officeart/2005/8/layout/target2"/>
    <dgm:cxn modelId="{395F7FCF-EEB9-4DC6-8728-B973A8A35E7C}" type="presParOf" srcId="{79D5E36B-E5E2-446D-87AE-4FAD2F34EA72}" destId="{9C494485-1AD4-48BC-A1FC-9B51D0731EC2}" srcOrd="1" destOrd="0" presId="urn:microsoft.com/office/officeart/2005/8/layout/target2"/>
    <dgm:cxn modelId="{B8908D13-3FFA-4170-8CE4-C68B6449E860}" type="presParOf" srcId="{9C494485-1AD4-48BC-A1FC-9B51D0731EC2}" destId="{84653B4E-C279-4B03-84A9-D4906F829847}" srcOrd="0" destOrd="0" presId="urn:microsoft.com/office/officeart/2005/8/layout/target2"/>
    <dgm:cxn modelId="{92921461-B650-4C70-A1C3-0A090A3D2F4B}" type="presParOf" srcId="{9C494485-1AD4-48BC-A1FC-9B51D0731EC2}" destId="{4D1A4AB3-957F-482C-A1D2-BB1347F03669}" srcOrd="1" destOrd="0" presId="urn:microsoft.com/office/officeart/2005/8/layout/target2"/>
    <dgm:cxn modelId="{E38F4665-BB6C-4453-B9F8-65B1BD073811}" type="presParOf" srcId="{4D1A4AB3-957F-482C-A1D2-BB1347F03669}" destId="{975350C9-F826-4318-A383-90AEA79B160A}" srcOrd="0" destOrd="0" presId="urn:microsoft.com/office/officeart/2005/8/layout/target2"/>
    <dgm:cxn modelId="{39EE76D5-1040-442D-AF9C-9BD0E6984B36}" type="presParOf" srcId="{4D1A4AB3-957F-482C-A1D2-BB1347F03669}" destId="{6077CA1E-A1B7-4318-AD78-A0BA4AF7FFEB}" srcOrd="1" destOrd="0" presId="urn:microsoft.com/office/officeart/2005/8/layout/target2"/>
    <dgm:cxn modelId="{E95649D4-8116-4F30-A390-42A1C3F4C974}" type="presParOf" srcId="{4D1A4AB3-957F-482C-A1D2-BB1347F03669}" destId="{F82CAF68-90DA-4285-BDB9-7F1FFFE23903}" srcOrd="2" destOrd="0" presId="urn:microsoft.com/office/officeart/2005/8/layout/target2"/>
    <dgm:cxn modelId="{5C8D75F9-6301-45C1-B6A7-5874448573FF}" type="presParOf" srcId="{4D1A4AB3-957F-482C-A1D2-BB1347F03669}" destId="{EDB317D0-4439-4776-AB6B-AAF6C6929E2C}" srcOrd="3" destOrd="0" presId="urn:microsoft.com/office/officeart/2005/8/layout/target2"/>
    <dgm:cxn modelId="{FD16B9C7-2168-4798-AD02-A8FF510EF816}" type="presParOf" srcId="{4D1A4AB3-957F-482C-A1D2-BB1347F03669}" destId="{40BBE7E5-6D3F-469A-B25B-8E845D0A62AE}"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06977-4A44-4617-876E-D64C41BB27C6}" type="doc">
      <dgm:prSet loTypeId="urn:microsoft.com/office/officeart/2005/8/layout/hList3" loCatId="list" qsTypeId="urn:microsoft.com/office/officeart/2005/8/quickstyle/simple4" qsCatId="simple" csTypeId="urn:microsoft.com/office/officeart/2005/8/colors/accent0_2" csCatId="mainScheme" phldr="1"/>
      <dgm:spPr/>
      <dgm:t>
        <a:bodyPr/>
        <a:lstStyle/>
        <a:p>
          <a:endParaRPr lang="en-IN"/>
        </a:p>
      </dgm:t>
    </dgm:pt>
    <dgm:pt modelId="{E54C058C-3819-41D7-94AC-13B87D4CA2BF}">
      <dgm:prSet custT="1"/>
      <dgm:spPr/>
      <dgm:t>
        <a:bodyPr/>
        <a:lstStyle/>
        <a:p>
          <a:pPr algn="just" rtl="0"/>
          <a:r>
            <a:rPr lang="en-US" sz="1800" dirty="0">
              <a:latin typeface="+mj-lt"/>
            </a:rPr>
            <a:t>For </a:t>
          </a:r>
          <a:r>
            <a:rPr lang="en-US" sz="1800" dirty="0" smtClean="0">
              <a:latin typeface="+mj-lt"/>
            </a:rPr>
            <a:t>initiating </a:t>
          </a:r>
          <a:r>
            <a:rPr lang="en-US" sz="1800" dirty="0">
              <a:latin typeface="+mj-lt"/>
            </a:rPr>
            <a:t>the proceedings Joint Commissioner or any superior </a:t>
          </a:r>
          <a:r>
            <a:rPr lang="en-US" sz="1800" dirty="0" smtClean="0">
              <a:latin typeface="+mj-lt"/>
            </a:rPr>
            <a:t>officer(authorization in Form GST INS-01) </a:t>
          </a:r>
          <a:r>
            <a:rPr lang="en-US" sz="1800" dirty="0">
              <a:latin typeface="+mj-lt"/>
            </a:rPr>
            <a:t>should have a </a:t>
          </a:r>
          <a:r>
            <a:rPr lang="en-US" sz="1800" u="sng" dirty="0">
              <a:latin typeface="+mj-lt"/>
            </a:rPr>
            <a:t>‘reason to believe’</a:t>
          </a:r>
          <a:r>
            <a:rPr lang="en-US" sz="1800" dirty="0">
              <a:latin typeface="+mj-lt"/>
            </a:rPr>
            <a:t> that the assessee has done any of the following:</a:t>
          </a:r>
          <a:endParaRPr lang="en-IN" sz="1800" dirty="0">
            <a:latin typeface="+mj-lt"/>
          </a:endParaRPr>
        </a:p>
      </dgm:t>
    </dgm:pt>
    <dgm:pt modelId="{25C0CD45-FE03-4263-9862-18BD98DFDB31}" type="parTrans" cxnId="{EA844C62-49B1-4EB8-86C3-7F35B600C935}">
      <dgm:prSet/>
      <dgm:spPr/>
      <dgm:t>
        <a:bodyPr/>
        <a:lstStyle/>
        <a:p>
          <a:endParaRPr lang="en-IN"/>
        </a:p>
      </dgm:t>
    </dgm:pt>
    <dgm:pt modelId="{F8FD19B3-FBC8-4E41-9EC2-B0B560D25CEE}" type="sibTrans" cxnId="{EA844C62-49B1-4EB8-86C3-7F35B600C935}">
      <dgm:prSet/>
      <dgm:spPr/>
      <dgm:t>
        <a:bodyPr/>
        <a:lstStyle/>
        <a:p>
          <a:endParaRPr lang="en-IN"/>
        </a:p>
      </dgm:t>
    </dgm:pt>
    <dgm:pt modelId="{5F7D816A-E63D-48F6-8084-39D9FDE097E9}">
      <dgm:prSet custT="1"/>
      <dgm:spPr/>
      <dgm:t>
        <a:bodyPr/>
        <a:lstStyle/>
        <a:p>
          <a:pPr rtl="0"/>
          <a:r>
            <a:rPr lang="en-US" sz="1800" dirty="0">
              <a:latin typeface="+mj-lt"/>
            </a:rPr>
            <a:t>suppressed any transaction of supply of goods or services or both</a:t>
          </a:r>
          <a:endParaRPr lang="en-IN" sz="1800" dirty="0">
            <a:latin typeface="+mj-lt"/>
          </a:endParaRPr>
        </a:p>
      </dgm:t>
    </dgm:pt>
    <dgm:pt modelId="{0573FC83-F9A0-4CF4-946B-BA4F238343AA}" type="parTrans" cxnId="{DDF45E8D-8B1E-49FF-99CF-FE123FA46480}">
      <dgm:prSet/>
      <dgm:spPr/>
      <dgm:t>
        <a:bodyPr/>
        <a:lstStyle/>
        <a:p>
          <a:endParaRPr lang="en-IN"/>
        </a:p>
      </dgm:t>
    </dgm:pt>
    <dgm:pt modelId="{2A43F1DE-5F78-44B1-9D7E-DEB0988C3AA7}" type="sibTrans" cxnId="{DDF45E8D-8B1E-49FF-99CF-FE123FA46480}">
      <dgm:prSet/>
      <dgm:spPr/>
      <dgm:t>
        <a:bodyPr/>
        <a:lstStyle/>
        <a:p>
          <a:endParaRPr lang="en-IN"/>
        </a:p>
      </dgm:t>
    </dgm:pt>
    <dgm:pt modelId="{4C665B8C-4BDB-4589-AF1A-668AE289E51B}">
      <dgm:prSet custT="1"/>
      <dgm:spPr/>
      <dgm:t>
        <a:bodyPr/>
        <a:lstStyle/>
        <a:p>
          <a:pPr rtl="0"/>
          <a:r>
            <a:rPr lang="en-US" sz="1800" dirty="0">
              <a:latin typeface="+mj-lt"/>
            </a:rPr>
            <a:t>Suppressed supply information relating to stock in hand or </a:t>
          </a:r>
          <a:endParaRPr lang="en-IN" sz="1800" dirty="0">
            <a:latin typeface="+mj-lt"/>
          </a:endParaRPr>
        </a:p>
      </dgm:t>
    </dgm:pt>
    <dgm:pt modelId="{F7224B9A-30BC-40A2-9775-2DACA2B102B3}" type="parTrans" cxnId="{F992800D-2C44-430C-8ED5-8C1127A45BE8}">
      <dgm:prSet/>
      <dgm:spPr/>
      <dgm:t>
        <a:bodyPr/>
        <a:lstStyle/>
        <a:p>
          <a:endParaRPr lang="en-IN"/>
        </a:p>
      </dgm:t>
    </dgm:pt>
    <dgm:pt modelId="{07BC29F9-46CC-47D2-9590-B76D41A51BB5}" type="sibTrans" cxnId="{F992800D-2C44-430C-8ED5-8C1127A45BE8}">
      <dgm:prSet/>
      <dgm:spPr/>
      <dgm:t>
        <a:bodyPr/>
        <a:lstStyle/>
        <a:p>
          <a:endParaRPr lang="en-IN"/>
        </a:p>
      </dgm:t>
    </dgm:pt>
    <dgm:pt modelId="{921C49F5-9F22-47B0-A432-268C555A1838}">
      <dgm:prSet custT="1"/>
      <dgm:spPr/>
      <dgm:t>
        <a:bodyPr/>
        <a:lstStyle/>
        <a:p>
          <a:pPr rtl="0"/>
          <a:r>
            <a:rPr lang="en-US" sz="1800" dirty="0">
              <a:latin typeface="+mj-lt"/>
            </a:rPr>
            <a:t>claimed excess input tax credit or </a:t>
          </a:r>
          <a:endParaRPr lang="en-IN" sz="1800" dirty="0">
            <a:latin typeface="+mj-lt"/>
          </a:endParaRPr>
        </a:p>
      </dgm:t>
    </dgm:pt>
    <dgm:pt modelId="{B73B0DA5-F24A-42F5-8A3E-3A22083E7545}" type="parTrans" cxnId="{C64791C4-9287-49EF-ACC6-D52F7ABF5B97}">
      <dgm:prSet/>
      <dgm:spPr/>
      <dgm:t>
        <a:bodyPr/>
        <a:lstStyle/>
        <a:p>
          <a:endParaRPr lang="en-IN"/>
        </a:p>
      </dgm:t>
    </dgm:pt>
    <dgm:pt modelId="{ECF96BDC-25A1-4F9A-8FDC-CF347F8AD51B}" type="sibTrans" cxnId="{C64791C4-9287-49EF-ACC6-D52F7ABF5B97}">
      <dgm:prSet/>
      <dgm:spPr/>
      <dgm:t>
        <a:bodyPr/>
        <a:lstStyle/>
        <a:p>
          <a:endParaRPr lang="en-IN"/>
        </a:p>
      </dgm:t>
    </dgm:pt>
    <dgm:pt modelId="{E15C1D1F-FB96-4DC1-9081-DCB8B5E6B208}">
      <dgm:prSet custT="1"/>
      <dgm:spPr/>
      <dgm:t>
        <a:bodyPr/>
        <a:lstStyle/>
        <a:p>
          <a:pPr rtl="0"/>
          <a:r>
            <a:rPr lang="en-IN" sz="1800" dirty="0" smtClean="0">
              <a:latin typeface="+mj-lt"/>
            </a:rPr>
            <a:t>Kept goods which have escaped payment of tax or in such a manner as likely to cause evasion</a:t>
          </a:r>
          <a:endParaRPr lang="en-IN" sz="1800" dirty="0">
            <a:latin typeface="+mj-lt"/>
          </a:endParaRPr>
        </a:p>
      </dgm:t>
    </dgm:pt>
    <dgm:pt modelId="{9A89F102-EB8B-46A2-80F2-741D2FC3F061}" type="parTrans" cxnId="{A2ABDF6C-1DA4-4419-BC5F-2054E150AB62}">
      <dgm:prSet/>
      <dgm:spPr/>
      <dgm:t>
        <a:bodyPr/>
        <a:lstStyle/>
        <a:p>
          <a:endParaRPr lang="en-IN"/>
        </a:p>
      </dgm:t>
    </dgm:pt>
    <dgm:pt modelId="{1BC63E94-B4EC-4D5B-A509-32E9260EC11E}" type="sibTrans" cxnId="{A2ABDF6C-1DA4-4419-BC5F-2054E150AB62}">
      <dgm:prSet/>
      <dgm:spPr/>
      <dgm:t>
        <a:bodyPr/>
        <a:lstStyle/>
        <a:p>
          <a:endParaRPr lang="en-IN"/>
        </a:p>
      </dgm:t>
    </dgm:pt>
    <dgm:pt modelId="{FBE7A998-DBE8-4D1B-BA8D-06584C82696B}">
      <dgm:prSet custT="1"/>
      <dgm:spPr/>
      <dgm:t>
        <a:bodyPr/>
        <a:lstStyle/>
        <a:p>
          <a:pPr rtl="0"/>
          <a:r>
            <a:rPr lang="en-US" sz="1800" dirty="0" smtClean="0">
              <a:latin typeface="+mj-lt"/>
            </a:rPr>
            <a:t>has contravened any of the statutory provisions of this act or rules made thereunder </a:t>
          </a:r>
          <a:endParaRPr lang="en-IN" sz="1800" dirty="0">
            <a:latin typeface="+mj-lt"/>
          </a:endParaRPr>
        </a:p>
      </dgm:t>
    </dgm:pt>
    <dgm:pt modelId="{722F7033-E11A-47C5-B0F4-3113DD61E8F2}" type="parTrans" cxnId="{60FA4845-7DE1-497A-8FC5-555A8C5C4C86}">
      <dgm:prSet/>
      <dgm:spPr/>
      <dgm:t>
        <a:bodyPr/>
        <a:lstStyle/>
        <a:p>
          <a:endParaRPr lang="en-IN"/>
        </a:p>
      </dgm:t>
    </dgm:pt>
    <dgm:pt modelId="{E76BC603-0C02-4F81-99D4-F6FCB3D7A278}" type="sibTrans" cxnId="{60FA4845-7DE1-497A-8FC5-555A8C5C4C86}">
      <dgm:prSet/>
      <dgm:spPr/>
      <dgm:t>
        <a:bodyPr/>
        <a:lstStyle/>
        <a:p>
          <a:endParaRPr lang="en-IN"/>
        </a:p>
      </dgm:t>
    </dgm:pt>
    <dgm:pt modelId="{D2E1324C-FCE8-4D70-A705-5B3CC8084650}" type="pres">
      <dgm:prSet presAssocID="{68706977-4A44-4617-876E-D64C41BB27C6}" presName="composite" presStyleCnt="0">
        <dgm:presLayoutVars>
          <dgm:chMax val="1"/>
          <dgm:dir/>
          <dgm:resizeHandles val="exact"/>
        </dgm:presLayoutVars>
      </dgm:prSet>
      <dgm:spPr/>
      <dgm:t>
        <a:bodyPr/>
        <a:lstStyle/>
        <a:p>
          <a:endParaRPr lang="en-IN"/>
        </a:p>
      </dgm:t>
    </dgm:pt>
    <dgm:pt modelId="{285E8A4B-4085-4FA5-8DFA-3A6EEFA4246D}" type="pres">
      <dgm:prSet presAssocID="{E54C058C-3819-41D7-94AC-13B87D4CA2BF}" presName="roof" presStyleLbl="dkBgShp" presStyleIdx="0" presStyleCnt="2" custScaleY="116004"/>
      <dgm:spPr/>
      <dgm:t>
        <a:bodyPr/>
        <a:lstStyle/>
        <a:p>
          <a:endParaRPr lang="en-IN"/>
        </a:p>
      </dgm:t>
    </dgm:pt>
    <dgm:pt modelId="{9B88B8D8-0792-4A51-8E8A-19A8DC5FC8EC}" type="pres">
      <dgm:prSet presAssocID="{E54C058C-3819-41D7-94AC-13B87D4CA2BF}" presName="pillars" presStyleCnt="0"/>
      <dgm:spPr/>
    </dgm:pt>
    <dgm:pt modelId="{5F86024E-3F37-4526-B4A6-FF4E176D4E33}" type="pres">
      <dgm:prSet presAssocID="{E54C058C-3819-41D7-94AC-13B87D4CA2BF}" presName="pillar1" presStyleLbl="node1" presStyleIdx="0" presStyleCnt="5" custLinFactNeighborY="3811">
        <dgm:presLayoutVars>
          <dgm:bulletEnabled val="1"/>
        </dgm:presLayoutVars>
      </dgm:prSet>
      <dgm:spPr/>
      <dgm:t>
        <a:bodyPr/>
        <a:lstStyle/>
        <a:p>
          <a:endParaRPr lang="en-IN"/>
        </a:p>
      </dgm:t>
    </dgm:pt>
    <dgm:pt modelId="{13669A54-64BA-4FF4-B47C-96A623FC6361}" type="pres">
      <dgm:prSet presAssocID="{4C665B8C-4BDB-4589-AF1A-668AE289E51B}" presName="pillarX" presStyleLbl="node1" presStyleIdx="1" presStyleCnt="5" custScaleX="118564" custLinFactNeighborY="3811">
        <dgm:presLayoutVars>
          <dgm:bulletEnabled val="1"/>
        </dgm:presLayoutVars>
      </dgm:prSet>
      <dgm:spPr/>
      <dgm:t>
        <a:bodyPr/>
        <a:lstStyle/>
        <a:p>
          <a:endParaRPr lang="en-IN"/>
        </a:p>
      </dgm:t>
    </dgm:pt>
    <dgm:pt modelId="{CFA9B588-5877-4E9E-B166-44FE6D845627}" type="pres">
      <dgm:prSet presAssocID="{921C49F5-9F22-47B0-A432-268C555A1838}" presName="pillarX" presStyleLbl="node1" presStyleIdx="2" presStyleCnt="5" custScaleX="68602" custLinFactNeighborX="-2081" custLinFactNeighborY="3811">
        <dgm:presLayoutVars>
          <dgm:bulletEnabled val="1"/>
        </dgm:presLayoutVars>
      </dgm:prSet>
      <dgm:spPr/>
      <dgm:t>
        <a:bodyPr/>
        <a:lstStyle/>
        <a:p>
          <a:endParaRPr lang="en-IN"/>
        </a:p>
      </dgm:t>
    </dgm:pt>
    <dgm:pt modelId="{2DCA5B6C-2BE8-4441-9366-FF9208CC1752}" type="pres">
      <dgm:prSet presAssocID="{FBE7A998-DBE8-4D1B-BA8D-06584C82696B}" presName="pillarX" presStyleLbl="node1" presStyleIdx="3" presStyleCnt="5" custScaleX="117814" custLinFactNeighborY="3811">
        <dgm:presLayoutVars>
          <dgm:bulletEnabled val="1"/>
        </dgm:presLayoutVars>
      </dgm:prSet>
      <dgm:spPr/>
      <dgm:t>
        <a:bodyPr/>
        <a:lstStyle/>
        <a:p>
          <a:endParaRPr lang="en-IN"/>
        </a:p>
      </dgm:t>
    </dgm:pt>
    <dgm:pt modelId="{1BC240F8-02D1-4AC1-AA63-6BFF82240E07}" type="pres">
      <dgm:prSet presAssocID="{E15C1D1F-FB96-4DC1-9081-DCB8B5E6B208}" presName="pillarX" presStyleLbl="node1" presStyleIdx="4" presStyleCnt="5" custScaleX="126894" custLinFactNeighborY="3811">
        <dgm:presLayoutVars>
          <dgm:bulletEnabled val="1"/>
        </dgm:presLayoutVars>
      </dgm:prSet>
      <dgm:spPr/>
      <dgm:t>
        <a:bodyPr/>
        <a:lstStyle/>
        <a:p>
          <a:endParaRPr lang="en-IN"/>
        </a:p>
      </dgm:t>
    </dgm:pt>
    <dgm:pt modelId="{3658F239-23BC-4C97-81EB-9372A24D4DD0}" type="pres">
      <dgm:prSet presAssocID="{E54C058C-3819-41D7-94AC-13B87D4CA2BF}" presName="base" presStyleLbl="dkBgShp" presStyleIdx="1" presStyleCnt="2"/>
      <dgm:spPr/>
    </dgm:pt>
  </dgm:ptLst>
  <dgm:cxnLst>
    <dgm:cxn modelId="{350BD54E-2D7E-47B7-B51F-95BF38049F04}" type="presOf" srcId="{5F7D816A-E63D-48F6-8084-39D9FDE097E9}" destId="{5F86024E-3F37-4526-B4A6-FF4E176D4E33}" srcOrd="0" destOrd="0" presId="urn:microsoft.com/office/officeart/2005/8/layout/hList3"/>
    <dgm:cxn modelId="{563E6A8D-10BB-4DFA-81D9-F9DE326F1F06}" type="presOf" srcId="{4C665B8C-4BDB-4589-AF1A-668AE289E51B}" destId="{13669A54-64BA-4FF4-B47C-96A623FC6361}" srcOrd="0" destOrd="0" presId="urn:microsoft.com/office/officeart/2005/8/layout/hList3"/>
    <dgm:cxn modelId="{C3180B4B-7E99-4BEF-9E3F-BF5B67C8BA39}" type="presOf" srcId="{921C49F5-9F22-47B0-A432-268C555A1838}" destId="{CFA9B588-5877-4E9E-B166-44FE6D845627}" srcOrd="0" destOrd="0" presId="urn:microsoft.com/office/officeart/2005/8/layout/hList3"/>
    <dgm:cxn modelId="{7B0ADB11-0369-4ADA-9075-A7EDBE4EC93F}" type="presOf" srcId="{E54C058C-3819-41D7-94AC-13B87D4CA2BF}" destId="{285E8A4B-4085-4FA5-8DFA-3A6EEFA4246D}" srcOrd="0" destOrd="0" presId="urn:microsoft.com/office/officeart/2005/8/layout/hList3"/>
    <dgm:cxn modelId="{EFFDEA30-8C48-4E1F-842D-4B01ED67A9B3}" type="presOf" srcId="{E15C1D1F-FB96-4DC1-9081-DCB8B5E6B208}" destId="{1BC240F8-02D1-4AC1-AA63-6BFF82240E07}" srcOrd="0" destOrd="0" presId="urn:microsoft.com/office/officeart/2005/8/layout/hList3"/>
    <dgm:cxn modelId="{1A0016E2-9150-42C0-A000-F96AFF17B4E1}" type="presOf" srcId="{68706977-4A44-4617-876E-D64C41BB27C6}" destId="{D2E1324C-FCE8-4D70-A705-5B3CC8084650}" srcOrd="0" destOrd="0" presId="urn:microsoft.com/office/officeart/2005/8/layout/hList3"/>
    <dgm:cxn modelId="{DDF45E8D-8B1E-49FF-99CF-FE123FA46480}" srcId="{E54C058C-3819-41D7-94AC-13B87D4CA2BF}" destId="{5F7D816A-E63D-48F6-8084-39D9FDE097E9}" srcOrd="0" destOrd="0" parTransId="{0573FC83-F9A0-4CF4-946B-BA4F238343AA}" sibTransId="{2A43F1DE-5F78-44B1-9D7E-DEB0988C3AA7}"/>
    <dgm:cxn modelId="{705D6133-3568-4749-AA36-F3D946A46845}" type="presOf" srcId="{FBE7A998-DBE8-4D1B-BA8D-06584C82696B}" destId="{2DCA5B6C-2BE8-4441-9366-FF9208CC1752}" srcOrd="0" destOrd="0" presId="urn:microsoft.com/office/officeart/2005/8/layout/hList3"/>
    <dgm:cxn modelId="{EA844C62-49B1-4EB8-86C3-7F35B600C935}" srcId="{68706977-4A44-4617-876E-D64C41BB27C6}" destId="{E54C058C-3819-41D7-94AC-13B87D4CA2BF}" srcOrd="0" destOrd="0" parTransId="{25C0CD45-FE03-4263-9862-18BD98DFDB31}" sibTransId="{F8FD19B3-FBC8-4E41-9EC2-B0B560D25CEE}"/>
    <dgm:cxn modelId="{C64791C4-9287-49EF-ACC6-D52F7ABF5B97}" srcId="{E54C058C-3819-41D7-94AC-13B87D4CA2BF}" destId="{921C49F5-9F22-47B0-A432-268C555A1838}" srcOrd="2" destOrd="0" parTransId="{B73B0DA5-F24A-42F5-8A3E-3A22083E7545}" sibTransId="{ECF96BDC-25A1-4F9A-8FDC-CF347F8AD51B}"/>
    <dgm:cxn modelId="{F992800D-2C44-430C-8ED5-8C1127A45BE8}" srcId="{E54C058C-3819-41D7-94AC-13B87D4CA2BF}" destId="{4C665B8C-4BDB-4589-AF1A-668AE289E51B}" srcOrd="1" destOrd="0" parTransId="{F7224B9A-30BC-40A2-9775-2DACA2B102B3}" sibTransId="{07BC29F9-46CC-47D2-9590-B76D41A51BB5}"/>
    <dgm:cxn modelId="{60FA4845-7DE1-497A-8FC5-555A8C5C4C86}" srcId="{E54C058C-3819-41D7-94AC-13B87D4CA2BF}" destId="{FBE7A998-DBE8-4D1B-BA8D-06584C82696B}" srcOrd="3" destOrd="0" parTransId="{722F7033-E11A-47C5-B0F4-3113DD61E8F2}" sibTransId="{E76BC603-0C02-4F81-99D4-F6FCB3D7A278}"/>
    <dgm:cxn modelId="{A2ABDF6C-1DA4-4419-BC5F-2054E150AB62}" srcId="{E54C058C-3819-41D7-94AC-13B87D4CA2BF}" destId="{E15C1D1F-FB96-4DC1-9081-DCB8B5E6B208}" srcOrd="4" destOrd="0" parTransId="{9A89F102-EB8B-46A2-80F2-741D2FC3F061}" sibTransId="{1BC63E94-B4EC-4D5B-A509-32E9260EC11E}"/>
    <dgm:cxn modelId="{A20BD835-7EF9-45C7-A428-25F19CA2317D}" type="presParOf" srcId="{D2E1324C-FCE8-4D70-A705-5B3CC8084650}" destId="{285E8A4B-4085-4FA5-8DFA-3A6EEFA4246D}" srcOrd="0" destOrd="0" presId="urn:microsoft.com/office/officeart/2005/8/layout/hList3"/>
    <dgm:cxn modelId="{8D232E59-C9EC-4FBA-A0A5-29B9A45D63B0}" type="presParOf" srcId="{D2E1324C-FCE8-4D70-A705-5B3CC8084650}" destId="{9B88B8D8-0792-4A51-8E8A-19A8DC5FC8EC}" srcOrd="1" destOrd="0" presId="urn:microsoft.com/office/officeart/2005/8/layout/hList3"/>
    <dgm:cxn modelId="{A7F56BAC-64A0-4131-9AC5-011BADEBE4CE}" type="presParOf" srcId="{9B88B8D8-0792-4A51-8E8A-19A8DC5FC8EC}" destId="{5F86024E-3F37-4526-B4A6-FF4E176D4E33}" srcOrd="0" destOrd="0" presId="urn:microsoft.com/office/officeart/2005/8/layout/hList3"/>
    <dgm:cxn modelId="{A702FC2B-462B-42D4-B546-334F5B6AC61A}" type="presParOf" srcId="{9B88B8D8-0792-4A51-8E8A-19A8DC5FC8EC}" destId="{13669A54-64BA-4FF4-B47C-96A623FC6361}" srcOrd="1" destOrd="0" presId="urn:microsoft.com/office/officeart/2005/8/layout/hList3"/>
    <dgm:cxn modelId="{3F578A0F-1597-4F1A-B211-3D21FBFF3DF6}" type="presParOf" srcId="{9B88B8D8-0792-4A51-8E8A-19A8DC5FC8EC}" destId="{CFA9B588-5877-4E9E-B166-44FE6D845627}" srcOrd="2" destOrd="0" presId="urn:microsoft.com/office/officeart/2005/8/layout/hList3"/>
    <dgm:cxn modelId="{67A58CB0-B7EC-4359-88C3-5D1792EBC99A}" type="presParOf" srcId="{9B88B8D8-0792-4A51-8E8A-19A8DC5FC8EC}" destId="{2DCA5B6C-2BE8-4441-9366-FF9208CC1752}" srcOrd="3" destOrd="0" presId="urn:microsoft.com/office/officeart/2005/8/layout/hList3"/>
    <dgm:cxn modelId="{26DDFDA3-0E66-4BCC-A596-51FBE9BDDA41}" type="presParOf" srcId="{9B88B8D8-0792-4A51-8E8A-19A8DC5FC8EC}" destId="{1BC240F8-02D1-4AC1-AA63-6BFF82240E07}" srcOrd="4" destOrd="0" presId="urn:microsoft.com/office/officeart/2005/8/layout/hList3"/>
    <dgm:cxn modelId="{0B22BBF4-BBBC-4C16-B4B9-7A631051C6A6}" type="presParOf" srcId="{D2E1324C-FCE8-4D70-A705-5B3CC8084650}" destId="{3658F239-23BC-4C97-81EB-9372A24D4DD0}"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7E264C-A9E3-444E-9E6D-B1DD6E607F4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E192586D-9CBD-4535-B6ED-C2D39C37DB42}">
      <dgm:prSet custT="1"/>
      <dgm:spPr/>
      <dgm:t>
        <a:bodyPr/>
        <a:lstStyle/>
        <a:p>
          <a:pPr algn="just"/>
          <a:r>
            <a:rPr lang="en-US" sz="1800" dirty="0">
              <a:latin typeface="+mj-lt"/>
            </a:rPr>
            <a:t>If deemed fit, any person may be summoned by authorized CGST / SGST Officers either to give evidence or to produce a document or any other thing in any inquiry as considered necessary</a:t>
          </a:r>
          <a:endParaRPr lang="en-IN" sz="1800" dirty="0">
            <a:latin typeface="+mj-lt"/>
          </a:endParaRPr>
        </a:p>
      </dgm:t>
    </dgm:pt>
    <dgm:pt modelId="{614B428F-B488-4CFD-83E5-92836BC22FCC}" type="parTrans" cxnId="{905F735F-2729-4CD4-BF84-1507B88DB5B0}">
      <dgm:prSet/>
      <dgm:spPr/>
      <dgm:t>
        <a:bodyPr/>
        <a:lstStyle/>
        <a:p>
          <a:pPr algn="just"/>
          <a:endParaRPr lang="en-US" sz="1800">
            <a:latin typeface="+mj-lt"/>
          </a:endParaRPr>
        </a:p>
      </dgm:t>
    </dgm:pt>
    <dgm:pt modelId="{2F06A264-C650-4CCC-881A-C575575154CF}" type="sibTrans" cxnId="{905F735F-2729-4CD4-BF84-1507B88DB5B0}">
      <dgm:prSet/>
      <dgm:spPr/>
      <dgm:t>
        <a:bodyPr/>
        <a:lstStyle/>
        <a:p>
          <a:pPr algn="just"/>
          <a:endParaRPr lang="en-US" sz="1800">
            <a:latin typeface="+mj-lt"/>
          </a:endParaRPr>
        </a:p>
      </dgm:t>
    </dgm:pt>
    <dgm:pt modelId="{EF8EE5AF-A2AB-4B90-B6C1-BD791CD1A11F}">
      <dgm:prSet custT="1"/>
      <dgm:spPr/>
      <dgm:t>
        <a:bodyPr/>
        <a:lstStyle/>
        <a:p>
          <a:pPr algn="just"/>
          <a:r>
            <a:rPr lang="en-IN" sz="1800" dirty="0">
              <a:latin typeface="+mj-lt"/>
            </a:rPr>
            <a:t>For the purposes of carrying out any audit, scrutiny, verification and checks as may be necessary to safeguard the interest of revenue </a:t>
          </a:r>
          <a:r>
            <a:rPr lang="en-US" sz="1800" dirty="0">
              <a:latin typeface="+mj-lt"/>
            </a:rPr>
            <a:t>authorized CGST/ SGST Officers may access any business premises to inspect: books of a/c documents, computers, computer programs, computer software etc. and such other things as he may require and which may be available at such premises</a:t>
          </a:r>
          <a:endParaRPr lang="en-IN" sz="1800" dirty="0">
            <a:latin typeface="+mj-lt"/>
          </a:endParaRPr>
        </a:p>
      </dgm:t>
    </dgm:pt>
    <dgm:pt modelId="{E8EB204E-F2A4-4941-826C-D54A11C72B8A}" type="parTrans" cxnId="{CC88726B-3AF3-4770-82AB-5433D2667374}">
      <dgm:prSet/>
      <dgm:spPr/>
      <dgm:t>
        <a:bodyPr/>
        <a:lstStyle/>
        <a:p>
          <a:pPr algn="just"/>
          <a:endParaRPr lang="en-US" sz="1800">
            <a:latin typeface="+mj-lt"/>
          </a:endParaRPr>
        </a:p>
      </dgm:t>
    </dgm:pt>
    <dgm:pt modelId="{86F2A32A-7502-4D4B-82E3-26E452D67971}" type="sibTrans" cxnId="{CC88726B-3AF3-4770-82AB-5433D2667374}">
      <dgm:prSet/>
      <dgm:spPr/>
      <dgm:t>
        <a:bodyPr/>
        <a:lstStyle/>
        <a:p>
          <a:pPr algn="just"/>
          <a:endParaRPr lang="en-US" sz="1800">
            <a:latin typeface="+mj-lt"/>
          </a:endParaRPr>
        </a:p>
      </dgm:t>
    </dgm:pt>
    <dgm:pt modelId="{B518A743-1C8D-4AD9-8653-112C3814A501}">
      <dgm:prSet custT="1"/>
      <dgm:spPr/>
      <dgm:t>
        <a:bodyPr/>
        <a:lstStyle/>
        <a:p>
          <a:pPr algn="just"/>
          <a:endParaRPr lang="en-IN" sz="1800" dirty="0">
            <a:latin typeface="+mj-lt"/>
          </a:endParaRPr>
        </a:p>
      </dgm:t>
    </dgm:pt>
    <dgm:pt modelId="{D59EDF9A-2E55-4617-84EF-BC12B4011E8F}" type="parTrans" cxnId="{C7E6F275-099D-4895-8338-F4F5871B9CC4}">
      <dgm:prSet/>
      <dgm:spPr/>
      <dgm:t>
        <a:bodyPr/>
        <a:lstStyle/>
        <a:p>
          <a:pPr algn="just"/>
          <a:endParaRPr lang="en-US" sz="1800">
            <a:latin typeface="+mj-lt"/>
          </a:endParaRPr>
        </a:p>
      </dgm:t>
    </dgm:pt>
    <dgm:pt modelId="{845302F0-909C-49EA-A92D-351939731370}" type="sibTrans" cxnId="{C7E6F275-099D-4895-8338-F4F5871B9CC4}">
      <dgm:prSet/>
      <dgm:spPr/>
      <dgm:t>
        <a:bodyPr/>
        <a:lstStyle/>
        <a:p>
          <a:pPr algn="just"/>
          <a:endParaRPr lang="en-US" sz="1800">
            <a:latin typeface="+mj-lt"/>
          </a:endParaRPr>
        </a:p>
      </dgm:t>
    </dgm:pt>
    <dgm:pt modelId="{FB05CA89-EDEC-4057-96DD-142D8D6B1320}">
      <dgm:prSet custT="1"/>
      <dgm:spPr/>
      <dgm:t>
        <a:bodyPr/>
        <a:lstStyle/>
        <a:p>
          <a:pPr algn="just"/>
          <a:endParaRPr lang="en-IN" sz="1800" dirty="0">
            <a:latin typeface="+mj-lt"/>
          </a:endParaRPr>
        </a:p>
      </dgm:t>
    </dgm:pt>
    <dgm:pt modelId="{D345C527-87FC-401A-A7C7-040D65A70428}" type="parTrans" cxnId="{76F3D09D-31B1-4117-919D-D6BF5D7FEE8F}">
      <dgm:prSet/>
      <dgm:spPr/>
      <dgm:t>
        <a:bodyPr/>
        <a:lstStyle/>
        <a:p>
          <a:pPr algn="just"/>
          <a:endParaRPr lang="en-US" sz="1800">
            <a:latin typeface="+mj-lt"/>
          </a:endParaRPr>
        </a:p>
      </dgm:t>
    </dgm:pt>
    <dgm:pt modelId="{6FE0A6A0-7503-4DE9-B9D1-11D680A3A55D}" type="sibTrans" cxnId="{76F3D09D-31B1-4117-919D-D6BF5D7FEE8F}">
      <dgm:prSet/>
      <dgm:spPr/>
      <dgm:t>
        <a:bodyPr/>
        <a:lstStyle/>
        <a:p>
          <a:pPr algn="just"/>
          <a:endParaRPr lang="en-US" sz="1800">
            <a:latin typeface="+mj-lt"/>
          </a:endParaRPr>
        </a:p>
      </dgm:t>
    </dgm:pt>
    <dgm:pt modelId="{7F9F8035-F137-431B-B4A5-AF47EC5B5C56}">
      <dgm:prSet custT="1"/>
      <dgm:spPr/>
      <dgm:t>
        <a:bodyPr/>
        <a:lstStyle/>
        <a:p>
          <a:pPr algn="just"/>
          <a:r>
            <a:rPr lang="en-IN" sz="1800" dirty="0">
              <a:latin typeface="+mj-lt"/>
            </a:rPr>
            <a:t>On demand by the audit officer / CA / </a:t>
          </a:r>
          <a:r>
            <a:rPr lang="en-IN" sz="1800" dirty="0" smtClean="0">
              <a:latin typeface="+mj-lt"/>
            </a:rPr>
            <a:t>Cost Accountant nominated </a:t>
          </a:r>
          <a:r>
            <a:rPr lang="en-IN" sz="1800" dirty="0">
              <a:latin typeface="+mj-lt"/>
            </a:rPr>
            <a:t>by the Dept. for conducting the audit, the person needs to produce the records related to GST, trial-balance, audited financial reports, IT </a:t>
          </a:r>
          <a:r>
            <a:rPr lang="en-IN" sz="1800" dirty="0" smtClean="0">
              <a:latin typeface="+mj-lt"/>
            </a:rPr>
            <a:t>Reports, relevant records </a:t>
          </a:r>
          <a:r>
            <a:rPr lang="en-IN" sz="1800" dirty="0">
              <a:latin typeface="+mj-lt"/>
            </a:rPr>
            <a:t>etc. within 15 working days from the date of demand</a:t>
          </a:r>
        </a:p>
      </dgm:t>
    </dgm:pt>
    <dgm:pt modelId="{233F71BF-FDBC-407D-8965-486EEB820D9B}" type="parTrans" cxnId="{73BEFE39-022D-4389-8F91-EE0D14EC146F}">
      <dgm:prSet/>
      <dgm:spPr/>
      <dgm:t>
        <a:bodyPr/>
        <a:lstStyle/>
        <a:p>
          <a:pPr algn="just"/>
          <a:endParaRPr lang="en-US" sz="1800">
            <a:latin typeface="+mj-lt"/>
          </a:endParaRPr>
        </a:p>
      </dgm:t>
    </dgm:pt>
    <dgm:pt modelId="{584D0CBE-471F-4B99-87D0-A656156DEB4C}" type="sibTrans" cxnId="{73BEFE39-022D-4389-8F91-EE0D14EC146F}">
      <dgm:prSet/>
      <dgm:spPr/>
      <dgm:t>
        <a:bodyPr/>
        <a:lstStyle/>
        <a:p>
          <a:pPr algn="just"/>
          <a:endParaRPr lang="en-US" sz="1800">
            <a:latin typeface="+mj-lt"/>
          </a:endParaRPr>
        </a:p>
      </dgm:t>
    </dgm:pt>
    <dgm:pt modelId="{3ABEDED6-F258-4B8A-AD57-55E457E7C981}">
      <dgm:prSet custT="1"/>
      <dgm:spPr/>
      <dgm:t>
        <a:bodyPr/>
        <a:lstStyle/>
        <a:p>
          <a:pPr algn="just"/>
          <a:r>
            <a:rPr lang="en-US" sz="1800" kern="1200" dirty="0">
              <a:solidFill>
                <a:srgbClr val="0E5580">
                  <a:hueOff val="0"/>
                  <a:satOff val="0"/>
                  <a:lumOff val="0"/>
                  <a:alphaOff val="0"/>
                </a:srgbClr>
              </a:solidFill>
              <a:latin typeface="+mj-lt"/>
              <a:ea typeface="+mn-ea"/>
              <a:cs typeface="+mn-cs"/>
            </a:rPr>
            <a:t>All officers of other governmental dept. like Police, Revenue, Customs etc. are required to assist the CGST/SGST officers, if they are called upon to do so by Commissioner of CGST/SGST (sec 65)</a:t>
          </a:r>
          <a:endParaRPr lang="en-IN" sz="1800" kern="1200" dirty="0">
            <a:solidFill>
              <a:srgbClr val="0E5580">
                <a:hueOff val="0"/>
                <a:satOff val="0"/>
                <a:lumOff val="0"/>
                <a:alphaOff val="0"/>
              </a:srgbClr>
            </a:solidFill>
            <a:latin typeface="+mj-lt"/>
            <a:ea typeface="+mn-ea"/>
            <a:cs typeface="+mn-cs"/>
          </a:endParaRPr>
        </a:p>
      </dgm:t>
    </dgm:pt>
    <dgm:pt modelId="{0614B231-B5F8-4277-B607-8CF0F7A7F4EB}" type="parTrans" cxnId="{9D872375-3AB6-4593-B682-C65391E8CD8D}">
      <dgm:prSet/>
      <dgm:spPr/>
      <dgm:t>
        <a:bodyPr/>
        <a:lstStyle/>
        <a:p>
          <a:pPr algn="just"/>
          <a:endParaRPr lang="en-US" sz="1800">
            <a:latin typeface="+mj-lt"/>
          </a:endParaRPr>
        </a:p>
      </dgm:t>
    </dgm:pt>
    <dgm:pt modelId="{A9004AAF-4444-470C-A0A4-718D19C5D8AA}" type="sibTrans" cxnId="{9D872375-3AB6-4593-B682-C65391E8CD8D}">
      <dgm:prSet/>
      <dgm:spPr/>
      <dgm:t>
        <a:bodyPr/>
        <a:lstStyle/>
        <a:p>
          <a:pPr algn="just"/>
          <a:endParaRPr lang="en-US" sz="1800">
            <a:latin typeface="+mj-lt"/>
          </a:endParaRPr>
        </a:p>
      </dgm:t>
    </dgm:pt>
    <dgm:pt modelId="{AFC941A4-9D91-4A4B-907B-8C76666A9F37}" type="pres">
      <dgm:prSet presAssocID="{FC7E264C-A9E3-444E-9E6D-B1DD6E607F47}" presName="linear" presStyleCnt="0">
        <dgm:presLayoutVars>
          <dgm:animLvl val="lvl"/>
          <dgm:resizeHandles val="exact"/>
        </dgm:presLayoutVars>
      </dgm:prSet>
      <dgm:spPr/>
      <dgm:t>
        <a:bodyPr/>
        <a:lstStyle/>
        <a:p>
          <a:endParaRPr lang="en-IN"/>
        </a:p>
      </dgm:t>
    </dgm:pt>
    <dgm:pt modelId="{EDEA7E3C-F527-4F91-890F-A34E0DAE6B4E}" type="pres">
      <dgm:prSet presAssocID="{E192586D-9CBD-4535-B6ED-C2D39C37DB42}" presName="parentText" presStyleLbl="node1" presStyleIdx="0" presStyleCnt="4" custLinFactY="15301" custLinFactNeighborY="100000">
        <dgm:presLayoutVars>
          <dgm:chMax val="0"/>
          <dgm:bulletEnabled val="1"/>
        </dgm:presLayoutVars>
      </dgm:prSet>
      <dgm:spPr/>
      <dgm:t>
        <a:bodyPr/>
        <a:lstStyle/>
        <a:p>
          <a:endParaRPr lang="en-IN"/>
        </a:p>
      </dgm:t>
    </dgm:pt>
    <dgm:pt modelId="{D69A3181-3702-48E8-BEB7-51BDCD513E9D}" type="pres">
      <dgm:prSet presAssocID="{2F06A264-C650-4CCC-881A-C575575154CF}" presName="spacer" presStyleCnt="0"/>
      <dgm:spPr/>
    </dgm:pt>
    <dgm:pt modelId="{DF90F346-470A-4D9A-81CF-29DA7F223D90}" type="pres">
      <dgm:prSet presAssocID="{EF8EE5AF-A2AB-4B90-B6C1-BD791CD1A11F}" presName="parentText" presStyleLbl="node1" presStyleIdx="1" presStyleCnt="4" custLinFactNeighborY="62798">
        <dgm:presLayoutVars>
          <dgm:chMax val="0"/>
          <dgm:bulletEnabled val="1"/>
        </dgm:presLayoutVars>
      </dgm:prSet>
      <dgm:spPr/>
      <dgm:t>
        <a:bodyPr/>
        <a:lstStyle/>
        <a:p>
          <a:endParaRPr lang="en-IN"/>
        </a:p>
      </dgm:t>
    </dgm:pt>
    <dgm:pt modelId="{43394674-4693-4C4B-9303-C41AAA14AED4}" type="pres">
      <dgm:prSet presAssocID="{EF8EE5AF-A2AB-4B90-B6C1-BD791CD1A11F}" presName="childText" presStyleLbl="revTx" presStyleIdx="0" presStyleCnt="1">
        <dgm:presLayoutVars>
          <dgm:bulletEnabled val="1"/>
        </dgm:presLayoutVars>
      </dgm:prSet>
      <dgm:spPr/>
      <dgm:t>
        <a:bodyPr/>
        <a:lstStyle/>
        <a:p>
          <a:endParaRPr lang="en-IN"/>
        </a:p>
      </dgm:t>
    </dgm:pt>
    <dgm:pt modelId="{C3FC7DF8-F281-4620-8273-59A1FCDE5C98}" type="pres">
      <dgm:prSet presAssocID="{7F9F8035-F137-431B-B4A5-AF47EC5B5C56}" presName="parentText" presStyleLbl="node1" presStyleIdx="2" presStyleCnt="4" custLinFactY="-5065" custLinFactNeighborY="-100000">
        <dgm:presLayoutVars>
          <dgm:chMax val="0"/>
          <dgm:bulletEnabled val="1"/>
        </dgm:presLayoutVars>
      </dgm:prSet>
      <dgm:spPr/>
      <dgm:t>
        <a:bodyPr/>
        <a:lstStyle/>
        <a:p>
          <a:endParaRPr lang="en-IN"/>
        </a:p>
      </dgm:t>
    </dgm:pt>
    <dgm:pt modelId="{908EF151-0100-4CEB-A93A-F2F804EAFA29}" type="pres">
      <dgm:prSet presAssocID="{584D0CBE-471F-4B99-87D0-A656156DEB4C}" presName="spacer" presStyleCnt="0"/>
      <dgm:spPr/>
    </dgm:pt>
    <dgm:pt modelId="{50D0EDC2-7994-4C45-9461-35EAEF396BE5}" type="pres">
      <dgm:prSet presAssocID="{3ABEDED6-F258-4B8A-AD57-55E457E7C981}" presName="parentText" presStyleLbl="node1" presStyleIdx="3" presStyleCnt="4">
        <dgm:presLayoutVars>
          <dgm:chMax val="0"/>
          <dgm:bulletEnabled val="1"/>
        </dgm:presLayoutVars>
      </dgm:prSet>
      <dgm:spPr/>
      <dgm:t>
        <a:bodyPr/>
        <a:lstStyle/>
        <a:p>
          <a:endParaRPr lang="en-IN"/>
        </a:p>
      </dgm:t>
    </dgm:pt>
  </dgm:ptLst>
  <dgm:cxnLst>
    <dgm:cxn modelId="{32FDC960-C383-4552-9DE7-DBE1B52AF6F0}" type="presOf" srcId="{FC7E264C-A9E3-444E-9E6D-B1DD6E607F47}" destId="{AFC941A4-9D91-4A4B-907B-8C76666A9F37}" srcOrd="0" destOrd="0" presId="urn:microsoft.com/office/officeart/2005/8/layout/vList2"/>
    <dgm:cxn modelId="{D3F2B40A-06BA-4286-8C1C-A6F825E80C8B}" type="presOf" srcId="{B518A743-1C8D-4AD9-8653-112C3814A501}" destId="{43394674-4693-4C4B-9303-C41AAA14AED4}" srcOrd="0" destOrd="0" presId="urn:microsoft.com/office/officeart/2005/8/layout/vList2"/>
    <dgm:cxn modelId="{7B661B4F-DA53-4D63-A415-3A873207FA0E}" type="presOf" srcId="{FB05CA89-EDEC-4057-96DD-142D8D6B1320}" destId="{43394674-4693-4C4B-9303-C41AAA14AED4}" srcOrd="0" destOrd="1" presId="urn:microsoft.com/office/officeart/2005/8/layout/vList2"/>
    <dgm:cxn modelId="{310DAEEA-0A04-4CBA-ACB6-04A590F6CE74}" type="presOf" srcId="{3ABEDED6-F258-4B8A-AD57-55E457E7C981}" destId="{50D0EDC2-7994-4C45-9461-35EAEF396BE5}" srcOrd="0" destOrd="0" presId="urn:microsoft.com/office/officeart/2005/8/layout/vList2"/>
    <dgm:cxn modelId="{9D872375-3AB6-4593-B682-C65391E8CD8D}" srcId="{FC7E264C-A9E3-444E-9E6D-B1DD6E607F47}" destId="{3ABEDED6-F258-4B8A-AD57-55E457E7C981}" srcOrd="3" destOrd="0" parTransId="{0614B231-B5F8-4277-B607-8CF0F7A7F4EB}" sibTransId="{A9004AAF-4444-470C-A0A4-718D19C5D8AA}"/>
    <dgm:cxn modelId="{76F3D09D-31B1-4117-919D-D6BF5D7FEE8F}" srcId="{EF8EE5AF-A2AB-4B90-B6C1-BD791CD1A11F}" destId="{FB05CA89-EDEC-4057-96DD-142D8D6B1320}" srcOrd="1" destOrd="0" parTransId="{D345C527-87FC-401A-A7C7-040D65A70428}" sibTransId="{6FE0A6A0-7503-4DE9-B9D1-11D680A3A55D}"/>
    <dgm:cxn modelId="{3CB69627-37EC-49F8-9100-5F435518F34A}" type="presOf" srcId="{EF8EE5AF-A2AB-4B90-B6C1-BD791CD1A11F}" destId="{DF90F346-470A-4D9A-81CF-29DA7F223D90}" srcOrd="0" destOrd="0" presId="urn:microsoft.com/office/officeart/2005/8/layout/vList2"/>
    <dgm:cxn modelId="{7BE98153-DCB0-400B-8000-A9F2347B9B4D}" type="presOf" srcId="{E192586D-9CBD-4535-B6ED-C2D39C37DB42}" destId="{EDEA7E3C-F527-4F91-890F-A34E0DAE6B4E}" srcOrd="0" destOrd="0" presId="urn:microsoft.com/office/officeart/2005/8/layout/vList2"/>
    <dgm:cxn modelId="{73BEFE39-022D-4389-8F91-EE0D14EC146F}" srcId="{FC7E264C-A9E3-444E-9E6D-B1DD6E607F47}" destId="{7F9F8035-F137-431B-B4A5-AF47EC5B5C56}" srcOrd="2" destOrd="0" parTransId="{233F71BF-FDBC-407D-8965-486EEB820D9B}" sibTransId="{584D0CBE-471F-4B99-87D0-A656156DEB4C}"/>
    <dgm:cxn modelId="{D2B0C093-1BDF-445D-84E4-E2F51008CE52}" type="presOf" srcId="{7F9F8035-F137-431B-B4A5-AF47EC5B5C56}" destId="{C3FC7DF8-F281-4620-8273-59A1FCDE5C98}" srcOrd="0" destOrd="0" presId="urn:microsoft.com/office/officeart/2005/8/layout/vList2"/>
    <dgm:cxn modelId="{C7E6F275-099D-4895-8338-F4F5871B9CC4}" srcId="{EF8EE5AF-A2AB-4B90-B6C1-BD791CD1A11F}" destId="{B518A743-1C8D-4AD9-8653-112C3814A501}" srcOrd="0" destOrd="0" parTransId="{D59EDF9A-2E55-4617-84EF-BC12B4011E8F}" sibTransId="{845302F0-909C-49EA-A92D-351939731370}"/>
    <dgm:cxn modelId="{CC88726B-3AF3-4770-82AB-5433D2667374}" srcId="{FC7E264C-A9E3-444E-9E6D-B1DD6E607F47}" destId="{EF8EE5AF-A2AB-4B90-B6C1-BD791CD1A11F}" srcOrd="1" destOrd="0" parTransId="{E8EB204E-F2A4-4941-826C-D54A11C72B8A}" sibTransId="{86F2A32A-7502-4D4B-82E3-26E452D67971}"/>
    <dgm:cxn modelId="{905F735F-2729-4CD4-BF84-1507B88DB5B0}" srcId="{FC7E264C-A9E3-444E-9E6D-B1DD6E607F47}" destId="{E192586D-9CBD-4535-B6ED-C2D39C37DB42}" srcOrd="0" destOrd="0" parTransId="{614B428F-B488-4CFD-83E5-92836BC22FCC}" sibTransId="{2F06A264-C650-4CCC-881A-C575575154CF}"/>
    <dgm:cxn modelId="{4C1301B7-410D-4317-816E-5CE53085A001}" type="presParOf" srcId="{AFC941A4-9D91-4A4B-907B-8C76666A9F37}" destId="{EDEA7E3C-F527-4F91-890F-A34E0DAE6B4E}" srcOrd="0" destOrd="0" presId="urn:microsoft.com/office/officeart/2005/8/layout/vList2"/>
    <dgm:cxn modelId="{4FC88E1B-BC79-45C8-A2AE-1C11DCA71308}" type="presParOf" srcId="{AFC941A4-9D91-4A4B-907B-8C76666A9F37}" destId="{D69A3181-3702-48E8-BEB7-51BDCD513E9D}" srcOrd="1" destOrd="0" presId="urn:microsoft.com/office/officeart/2005/8/layout/vList2"/>
    <dgm:cxn modelId="{8A1E701B-9A55-4578-9C65-D317BD2D8949}" type="presParOf" srcId="{AFC941A4-9D91-4A4B-907B-8C76666A9F37}" destId="{DF90F346-470A-4D9A-81CF-29DA7F223D90}" srcOrd="2" destOrd="0" presId="urn:microsoft.com/office/officeart/2005/8/layout/vList2"/>
    <dgm:cxn modelId="{B7C6D565-DFF8-47A0-BE35-DFEFDF4F02CC}" type="presParOf" srcId="{AFC941A4-9D91-4A4B-907B-8C76666A9F37}" destId="{43394674-4693-4C4B-9303-C41AAA14AED4}" srcOrd="3" destOrd="0" presId="urn:microsoft.com/office/officeart/2005/8/layout/vList2"/>
    <dgm:cxn modelId="{F02D3986-F8B3-41A7-949F-27F5ED930617}" type="presParOf" srcId="{AFC941A4-9D91-4A4B-907B-8C76666A9F37}" destId="{C3FC7DF8-F281-4620-8273-59A1FCDE5C98}" srcOrd="4" destOrd="0" presId="urn:microsoft.com/office/officeart/2005/8/layout/vList2"/>
    <dgm:cxn modelId="{F0D01E0A-AFF7-4B81-8C83-BA19A53E7652}" type="presParOf" srcId="{AFC941A4-9D91-4A4B-907B-8C76666A9F37}" destId="{908EF151-0100-4CEB-A93A-F2F804EAFA29}" srcOrd="5" destOrd="0" presId="urn:microsoft.com/office/officeart/2005/8/layout/vList2"/>
    <dgm:cxn modelId="{6032E3DC-9A2A-45D0-9951-8A71C304C560}" type="presParOf" srcId="{AFC941A4-9D91-4A4B-907B-8C76666A9F37}" destId="{50D0EDC2-7994-4C45-9461-35EAEF396BE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A1C4B-6633-41E6-B224-8882A3EDDF62}">
      <dsp:nvSpPr>
        <dsp:cNvPr id="0" name=""/>
        <dsp:cNvSpPr/>
      </dsp:nvSpPr>
      <dsp:spPr>
        <a:xfrm>
          <a:off x="0" y="0"/>
          <a:ext cx="11058524" cy="2969963"/>
        </a:xfrm>
        <a:prstGeom prst="roundRect">
          <a:avLst>
            <a:gd name="adj" fmla="val 8500"/>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2305021" numCol="1" spcCol="1270" anchor="t" anchorCtr="0">
          <a:noAutofit/>
        </a:bodyPr>
        <a:lstStyle/>
        <a:p>
          <a:pPr lvl="0" algn="l" defTabSz="800100">
            <a:lnSpc>
              <a:spcPct val="90000"/>
            </a:lnSpc>
            <a:spcBef>
              <a:spcPct val="0"/>
            </a:spcBef>
            <a:spcAft>
              <a:spcPct val="35000"/>
            </a:spcAft>
          </a:pPr>
          <a:endParaRPr lang="en-IN" sz="1800" kern="1200">
            <a:latin typeface="+mj-lt"/>
          </a:endParaRPr>
        </a:p>
      </dsp:txBody>
      <dsp:txXfrm>
        <a:off x="73939" y="73939"/>
        <a:ext cx="10910646" cy="2822085"/>
      </dsp:txXfrm>
    </dsp:sp>
    <dsp:sp modelId="{84653B4E-C279-4B03-84A9-D4906F829847}">
      <dsp:nvSpPr>
        <dsp:cNvPr id="0" name=""/>
        <dsp:cNvSpPr/>
      </dsp:nvSpPr>
      <dsp:spPr>
        <a:xfrm>
          <a:off x="8" y="296997"/>
          <a:ext cx="11058508" cy="2969960"/>
        </a:xfrm>
        <a:prstGeom prst="roundRect">
          <a:avLst>
            <a:gd name="adj" fmla="val 10500"/>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1320149" numCol="1" spcCol="1270" anchor="t" anchorCtr="0">
          <a:noAutofit/>
        </a:bodyPr>
        <a:lstStyle/>
        <a:p>
          <a:pPr lvl="0" algn="l" defTabSz="800100">
            <a:lnSpc>
              <a:spcPct val="90000"/>
            </a:lnSpc>
            <a:spcBef>
              <a:spcPct val="0"/>
            </a:spcBef>
            <a:spcAft>
              <a:spcPct val="35000"/>
            </a:spcAft>
          </a:pPr>
          <a:r>
            <a:rPr lang="en-IN" sz="1800" kern="1200" dirty="0">
              <a:latin typeface="+mj-lt"/>
            </a:rPr>
            <a:t>Then the Proper Officer can</a:t>
          </a:r>
          <a:r>
            <a:rPr lang="en-IN" sz="1800" kern="1200" dirty="0" smtClean="0">
              <a:latin typeface="+mj-lt"/>
            </a:rPr>
            <a:t>:</a:t>
          </a:r>
        </a:p>
        <a:p>
          <a:pPr lvl="0" algn="l" defTabSz="800100">
            <a:lnSpc>
              <a:spcPct val="90000"/>
            </a:lnSpc>
            <a:spcBef>
              <a:spcPct val="0"/>
            </a:spcBef>
            <a:spcAft>
              <a:spcPct val="35000"/>
            </a:spcAft>
          </a:pPr>
          <a:endParaRPr lang="en-IN" sz="1800" kern="1200" dirty="0">
            <a:latin typeface="+mj-lt"/>
          </a:endParaRPr>
        </a:p>
      </dsp:txBody>
      <dsp:txXfrm>
        <a:off x="91345" y="388334"/>
        <a:ext cx="10875834" cy="2787286"/>
      </dsp:txXfrm>
    </dsp:sp>
    <dsp:sp modelId="{975350C9-F826-4318-A383-90AEA79B160A}">
      <dsp:nvSpPr>
        <dsp:cNvPr id="0" name=""/>
        <dsp:cNvSpPr/>
      </dsp:nvSpPr>
      <dsp:spPr>
        <a:xfrm>
          <a:off x="331217" y="712899"/>
          <a:ext cx="3601947" cy="2117647"/>
        </a:xfrm>
        <a:prstGeom prst="roundRect">
          <a:avLst>
            <a:gd name="adj" fmla="val 10500"/>
          </a:avLst>
        </a:prstGeom>
        <a:solidFill>
          <a:schemeClr val="dk2">
            <a:alpha val="90000"/>
            <a:tint val="4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IN" sz="1800" b="1" u="sng" kern="1200" dirty="0">
              <a:latin typeface="+mj-lt"/>
            </a:rPr>
            <a:t>Inspect</a:t>
          </a:r>
          <a:r>
            <a:rPr lang="en-IN" sz="1800" kern="1200" dirty="0">
              <a:latin typeface="+mj-lt"/>
            </a:rPr>
            <a:t>: </a:t>
          </a:r>
          <a:r>
            <a:rPr lang="en-US" sz="1800" kern="1200" dirty="0">
              <a:latin typeface="+mj-lt"/>
            </a:rPr>
            <a:t>any place of </a:t>
          </a:r>
          <a:r>
            <a:rPr lang="en-US" sz="1800" kern="1200" dirty="0" smtClean="0">
              <a:latin typeface="+mj-lt"/>
            </a:rPr>
            <a:t>business </a:t>
          </a:r>
          <a:r>
            <a:rPr lang="en-US" sz="1800" kern="1200" dirty="0">
              <a:latin typeface="+mj-lt"/>
            </a:rPr>
            <a:t>of the assesse who has evaded the tax or of the transporter who transported such tax evading goods or </a:t>
          </a:r>
          <a:r>
            <a:rPr lang="en-US" sz="1800" kern="1200" dirty="0" err="1">
              <a:latin typeface="+mj-lt"/>
            </a:rPr>
            <a:t>godown</a:t>
          </a:r>
          <a:r>
            <a:rPr lang="en-US" sz="1800" kern="1200" dirty="0">
              <a:latin typeface="+mj-lt"/>
            </a:rPr>
            <a:t> / warehouse operator in which such tax evading goods or accounts relating thereto has been stored.</a:t>
          </a:r>
          <a:endParaRPr lang="en-IN" sz="1800" kern="1200" dirty="0">
            <a:latin typeface="+mj-lt"/>
          </a:endParaRPr>
        </a:p>
      </dsp:txBody>
      <dsp:txXfrm>
        <a:off x="396342" y="778024"/>
        <a:ext cx="3471697" cy="1987397"/>
      </dsp:txXfrm>
    </dsp:sp>
    <dsp:sp modelId="{F82CAF68-90DA-4285-BDB9-7F1FFFE23903}">
      <dsp:nvSpPr>
        <dsp:cNvPr id="0" name=""/>
        <dsp:cNvSpPr/>
      </dsp:nvSpPr>
      <dsp:spPr>
        <a:xfrm>
          <a:off x="4266353" y="594628"/>
          <a:ext cx="3203315" cy="2363600"/>
        </a:xfrm>
        <a:prstGeom prst="roundRect">
          <a:avLst>
            <a:gd name="adj" fmla="val 10500"/>
          </a:avLst>
        </a:prstGeom>
        <a:solidFill>
          <a:schemeClr val="dk2">
            <a:alpha val="90000"/>
            <a:tint val="4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b="1" u="sng" kern="1200" dirty="0">
              <a:solidFill>
                <a:srgbClr val="0E5580">
                  <a:hueOff val="0"/>
                  <a:satOff val="0"/>
                  <a:lumOff val="0"/>
                  <a:alphaOff val="0"/>
                </a:srgbClr>
              </a:solidFill>
              <a:latin typeface="+mj-lt"/>
              <a:ea typeface="+mn-ea"/>
              <a:cs typeface="+mn-cs"/>
            </a:rPr>
            <a:t>Search and Seize</a:t>
          </a:r>
          <a:r>
            <a:rPr lang="en-US" sz="1800" kern="1200" dirty="0">
              <a:solidFill>
                <a:srgbClr val="0E5580">
                  <a:hueOff val="0"/>
                  <a:satOff val="0"/>
                  <a:lumOff val="0"/>
                  <a:alphaOff val="0"/>
                </a:srgbClr>
              </a:solidFill>
              <a:latin typeface="+mj-lt"/>
              <a:ea typeface="+mn-ea"/>
              <a:cs typeface="+mn-cs"/>
            </a:rPr>
            <a:t>: </a:t>
          </a:r>
          <a:r>
            <a:rPr lang="en-US" sz="1800" kern="1200" dirty="0" smtClean="0">
              <a:solidFill>
                <a:srgbClr val="0E5580">
                  <a:hueOff val="0"/>
                  <a:satOff val="0"/>
                  <a:lumOff val="0"/>
                  <a:alphaOff val="0"/>
                </a:srgbClr>
              </a:solidFill>
              <a:latin typeface="+mj-lt"/>
              <a:ea typeface="+mn-ea"/>
              <a:cs typeface="+mn-cs"/>
            </a:rPr>
            <a:t>goods </a:t>
          </a:r>
          <a:r>
            <a:rPr lang="en-US" sz="1800" kern="1200" dirty="0">
              <a:solidFill>
                <a:srgbClr val="0E5580">
                  <a:hueOff val="0"/>
                  <a:satOff val="0"/>
                  <a:lumOff val="0"/>
                  <a:alphaOff val="0"/>
                </a:srgbClr>
              </a:solidFill>
              <a:latin typeface="+mj-lt"/>
              <a:ea typeface="+mn-ea"/>
              <a:cs typeface="+mn-cs"/>
            </a:rPr>
            <a:t>or any </a:t>
          </a:r>
          <a:r>
            <a:rPr lang="en-US" sz="1800" kern="1200" dirty="0" smtClean="0">
              <a:solidFill>
                <a:srgbClr val="0E5580">
                  <a:hueOff val="0"/>
                  <a:satOff val="0"/>
                  <a:lumOff val="0"/>
                  <a:alphaOff val="0"/>
                </a:srgbClr>
              </a:solidFill>
              <a:latin typeface="+mj-lt"/>
              <a:ea typeface="+mn-ea"/>
              <a:cs typeface="+mn-cs"/>
            </a:rPr>
            <a:t>documents/books/ things are </a:t>
          </a:r>
          <a:r>
            <a:rPr lang="en-US" sz="1800" kern="1200" dirty="0">
              <a:solidFill>
                <a:srgbClr val="0E5580">
                  <a:hueOff val="0"/>
                  <a:satOff val="0"/>
                  <a:lumOff val="0"/>
                  <a:alphaOff val="0"/>
                </a:srgbClr>
              </a:solidFill>
              <a:latin typeface="+mj-lt"/>
              <a:ea typeface="+mn-ea"/>
              <a:cs typeface="+mn-cs"/>
            </a:rPr>
            <a:t>liable for confiscation and which will be instrumental in the proceedings </a:t>
          </a:r>
          <a:r>
            <a:rPr lang="en-US" sz="1800" kern="1200" dirty="0" smtClean="0">
              <a:solidFill>
                <a:srgbClr val="0E5580">
                  <a:hueOff val="0"/>
                  <a:satOff val="0"/>
                  <a:lumOff val="0"/>
                  <a:alphaOff val="0"/>
                </a:srgbClr>
              </a:solidFill>
              <a:latin typeface="+mj-lt"/>
              <a:ea typeface="+mn-ea"/>
              <a:cs typeface="+mn-cs"/>
            </a:rPr>
            <a:t>during </a:t>
          </a:r>
          <a:r>
            <a:rPr lang="en-US" sz="1800" kern="1200" dirty="0">
              <a:solidFill>
                <a:srgbClr val="0E5580">
                  <a:hueOff val="0"/>
                  <a:satOff val="0"/>
                  <a:lumOff val="0"/>
                  <a:alphaOff val="0"/>
                </a:srgbClr>
              </a:solidFill>
              <a:latin typeface="+mj-lt"/>
              <a:ea typeface="+mn-ea"/>
              <a:cs typeface="+mn-cs"/>
            </a:rPr>
            <a:t>the enquiry </a:t>
          </a:r>
          <a:r>
            <a:rPr lang="en-US" sz="1800" kern="1200" dirty="0" smtClean="0">
              <a:solidFill>
                <a:srgbClr val="0E5580">
                  <a:hueOff val="0"/>
                  <a:satOff val="0"/>
                  <a:lumOff val="0"/>
                  <a:alphaOff val="0"/>
                </a:srgbClr>
              </a:solidFill>
              <a:latin typeface="+mj-lt"/>
              <a:ea typeface="+mn-ea"/>
              <a:cs typeface="+mn-cs"/>
            </a:rPr>
            <a:t>period (order of seizure in Form GST INS-02)</a:t>
          </a:r>
          <a:endParaRPr lang="en-IN" sz="1800" kern="1200" dirty="0">
            <a:solidFill>
              <a:srgbClr val="0E5580">
                <a:hueOff val="0"/>
                <a:satOff val="0"/>
                <a:lumOff val="0"/>
                <a:alphaOff val="0"/>
              </a:srgbClr>
            </a:solidFill>
            <a:latin typeface="+mj-lt"/>
            <a:ea typeface="+mn-ea"/>
            <a:cs typeface="+mn-cs"/>
          </a:endParaRPr>
        </a:p>
      </dsp:txBody>
      <dsp:txXfrm>
        <a:off x="4339042" y="667317"/>
        <a:ext cx="3057937" cy="2218222"/>
      </dsp:txXfrm>
    </dsp:sp>
    <dsp:sp modelId="{40BBE7E5-6D3F-469A-B25B-8E845D0A62AE}">
      <dsp:nvSpPr>
        <dsp:cNvPr id="0" name=""/>
        <dsp:cNvSpPr/>
      </dsp:nvSpPr>
      <dsp:spPr>
        <a:xfrm>
          <a:off x="7707439" y="584459"/>
          <a:ext cx="3071800" cy="2363600"/>
        </a:xfrm>
        <a:prstGeom prst="roundRect">
          <a:avLst>
            <a:gd name="adj" fmla="val 10500"/>
          </a:avLst>
        </a:prstGeom>
        <a:solidFill>
          <a:schemeClr val="dk2">
            <a:alpha val="90000"/>
            <a:tint val="4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b="1" u="sng" kern="1200" dirty="0">
              <a:latin typeface="+mj-lt"/>
            </a:rPr>
            <a:t>Seal or Break</a:t>
          </a:r>
          <a:r>
            <a:rPr lang="en-US" sz="1800" kern="1200" dirty="0">
              <a:latin typeface="+mj-lt"/>
            </a:rPr>
            <a:t>: open the door of any premises, storage, box or receptacle where goods, books of accounts etc. are concealed and when access to the same is denied to the said officer</a:t>
          </a:r>
          <a:endParaRPr lang="en-IN" sz="1800" kern="1200" dirty="0">
            <a:latin typeface="+mj-lt"/>
          </a:endParaRPr>
        </a:p>
      </dsp:txBody>
      <dsp:txXfrm>
        <a:off x="7780128" y="657148"/>
        <a:ext cx="2926422" cy="22182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E8A4B-4085-4FA5-8DFA-3A6EEFA4246D}">
      <dsp:nvSpPr>
        <dsp:cNvPr id="0" name=""/>
        <dsp:cNvSpPr/>
      </dsp:nvSpPr>
      <dsp:spPr>
        <a:xfrm>
          <a:off x="0" y="-25833"/>
          <a:ext cx="11058524" cy="748996"/>
        </a:xfrm>
        <a:prstGeom prst="rect">
          <a:avLst/>
        </a:prstGeom>
        <a:solidFill>
          <a:schemeClr val="dk2">
            <a:shade val="8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en-US" sz="1800" kern="1200" dirty="0">
              <a:latin typeface="+mj-lt"/>
            </a:rPr>
            <a:t>For </a:t>
          </a:r>
          <a:r>
            <a:rPr lang="en-US" sz="1800" kern="1200" dirty="0" smtClean="0">
              <a:latin typeface="+mj-lt"/>
            </a:rPr>
            <a:t>initiating </a:t>
          </a:r>
          <a:r>
            <a:rPr lang="en-US" sz="1800" kern="1200" dirty="0">
              <a:latin typeface="+mj-lt"/>
            </a:rPr>
            <a:t>the proceedings Joint Commissioner or any superior </a:t>
          </a:r>
          <a:r>
            <a:rPr lang="en-US" sz="1800" kern="1200" dirty="0" smtClean="0">
              <a:latin typeface="+mj-lt"/>
            </a:rPr>
            <a:t>officer(authorization in Form GST INS-01) </a:t>
          </a:r>
          <a:r>
            <a:rPr lang="en-US" sz="1800" kern="1200" dirty="0">
              <a:latin typeface="+mj-lt"/>
            </a:rPr>
            <a:t>should have a </a:t>
          </a:r>
          <a:r>
            <a:rPr lang="en-US" sz="1800" u="sng" kern="1200" dirty="0">
              <a:latin typeface="+mj-lt"/>
            </a:rPr>
            <a:t>‘reason to believe’</a:t>
          </a:r>
          <a:r>
            <a:rPr lang="en-US" sz="1800" kern="1200" dirty="0">
              <a:latin typeface="+mj-lt"/>
            </a:rPr>
            <a:t> that the assessee has done any of the following:</a:t>
          </a:r>
          <a:endParaRPr lang="en-IN" sz="1800" kern="1200" dirty="0">
            <a:latin typeface="+mj-lt"/>
          </a:endParaRPr>
        </a:p>
      </dsp:txBody>
      <dsp:txXfrm>
        <a:off x="0" y="-25833"/>
        <a:ext cx="11058524" cy="748996"/>
      </dsp:txXfrm>
    </dsp:sp>
    <dsp:sp modelId="{5F86024E-3F37-4526-B4A6-FF4E176D4E33}">
      <dsp:nvSpPr>
        <dsp:cNvPr id="0" name=""/>
        <dsp:cNvSpPr/>
      </dsp:nvSpPr>
      <dsp:spPr>
        <a:xfrm>
          <a:off x="769" y="723171"/>
          <a:ext cx="2078873" cy="1355896"/>
        </a:xfrm>
        <a:prstGeom prst="rect">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latin typeface="+mj-lt"/>
            </a:rPr>
            <a:t>suppressed any transaction of supply of goods or services or both</a:t>
          </a:r>
          <a:endParaRPr lang="en-IN" sz="1800" kern="1200" dirty="0">
            <a:latin typeface="+mj-lt"/>
          </a:endParaRPr>
        </a:p>
      </dsp:txBody>
      <dsp:txXfrm>
        <a:off x="769" y="723171"/>
        <a:ext cx="2078873" cy="1355896"/>
      </dsp:txXfrm>
    </dsp:sp>
    <dsp:sp modelId="{13669A54-64BA-4FF4-B47C-96A623FC6361}">
      <dsp:nvSpPr>
        <dsp:cNvPr id="0" name=""/>
        <dsp:cNvSpPr/>
      </dsp:nvSpPr>
      <dsp:spPr>
        <a:xfrm>
          <a:off x="2079642" y="723171"/>
          <a:ext cx="2464795" cy="1355896"/>
        </a:xfrm>
        <a:prstGeom prst="rect">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latin typeface="+mj-lt"/>
            </a:rPr>
            <a:t>Suppressed supply information relating to stock in hand or </a:t>
          </a:r>
          <a:endParaRPr lang="en-IN" sz="1800" kern="1200" dirty="0">
            <a:latin typeface="+mj-lt"/>
          </a:endParaRPr>
        </a:p>
      </dsp:txBody>
      <dsp:txXfrm>
        <a:off x="2079642" y="723171"/>
        <a:ext cx="2464795" cy="1355896"/>
      </dsp:txXfrm>
    </dsp:sp>
    <dsp:sp modelId="{CFA9B588-5877-4E9E-B166-44FE6D845627}">
      <dsp:nvSpPr>
        <dsp:cNvPr id="0" name=""/>
        <dsp:cNvSpPr/>
      </dsp:nvSpPr>
      <dsp:spPr>
        <a:xfrm>
          <a:off x="4501176" y="723171"/>
          <a:ext cx="1426148" cy="1355896"/>
        </a:xfrm>
        <a:prstGeom prst="rect">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latin typeface="+mj-lt"/>
            </a:rPr>
            <a:t>claimed excess input tax credit or </a:t>
          </a:r>
          <a:endParaRPr lang="en-IN" sz="1800" kern="1200" dirty="0">
            <a:latin typeface="+mj-lt"/>
          </a:endParaRPr>
        </a:p>
      </dsp:txBody>
      <dsp:txXfrm>
        <a:off x="4501176" y="723171"/>
        <a:ext cx="1426148" cy="1355896"/>
      </dsp:txXfrm>
    </dsp:sp>
    <dsp:sp modelId="{2DCA5B6C-2BE8-4441-9366-FF9208CC1752}">
      <dsp:nvSpPr>
        <dsp:cNvPr id="0" name=""/>
        <dsp:cNvSpPr/>
      </dsp:nvSpPr>
      <dsp:spPr>
        <a:xfrm>
          <a:off x="5970586" y="723171"/>
          <a:ext cx="2449203" cy="1355896"/>
        </a:xfrm>
        <a:prstGeom prst="rect">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mj-lt"/>
            </a:rPr>
            <a:t>has contravened any of the statutory provisions of this act or rules made thereunder </a:t>
          </a:r>
          <a:endParaRPr lang="en-IN" sz="1800" kern="1200" dirty="0">
            <a:latin typeface="+mj-lt"/>
          </a:endParaRPr>
        </a:p>
      </dsp:txBody>
      <dsp:txXfrm>
        <a:off x="5970586" y="723171"/>
        <a:ext cx="2449203" cy="1355896"/>
      </dsp:txXfrm>
    </dsp:sp>
    <dsp:sp modelId="{1BC240F8-02D1-4AC1-AA63-6BFF82240E07}">
      <dsp:nvSpPr>
        <dsp:cNvPr id="0" name=""/>
        <dsp:cNvSpPr/>
      </dsp:nvSpPr>
      <dsp:spPr>
        <a:xfrm>
          <a:off x="8419790" y="723171"/>
          <a:ext cx="2637965" cy="1355896"/>
        </a:xfrm>
        <a:prstGeom prst="rect">
          <a:avLst/>
        </a:prstGeom>
        <a:gradFill rotWithShape="0">
          <a:gsLst>
            <a:gs pos="0">
              <a:schemeClr val="lt1">
                <a:hueOff val="0"/>
                <a:satOff val="0"/>
                <a:lumOff val="0"/>
                <a:alphaOff val="0"/>
                <a:tint val="98000"/>
                <a:lumMod val="114000"/>
              </a:schemeClr>
            </a:gs>
            <a:gs pos="100000">
              <a:schemeClr val="l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IN" sz="1800" kern="1200" dirty="0" smtClean="0">
              <a:latin typeface="+mj-lt"/>
            </a:rPr>
            <a:t>Kept goods which have escaped payment of tax or in such a manner as likely to cause evasion</a:t>
          </a:r>
          <a:endParaRPr lang="en-IN" sz="1800" kern="1200" dirty="0">
            <a:latin typeface="+mj-lt"/>
          </a:endParaRPr>
        </a:p>
      </dsp:txBody>
      <dsp:txXfrm>
        <a:off x="8419790" y="723171"/>
        <a:ext cx="2637965" cy="1355896"/>
      </dsp:txXfrm>
    </dsp:sp>
    <dsp:sp modelId="{3658F239-23BC-4C97-81EB-9372A24D4DD0}">
      <dsp:nvSpPr>
        <dsp:cNvPr id="0" name=""/>
        <dsp:cNvSpPr/>
      </dsp:nvSpPr>
      <dsp:spPr>
        <a:xfrm>
          <a:off x="0" y="2027393"/>
          <a:ext cx="11058524" cy="150655"/>
        </a:xfrm>
        <a:prstGeom prst="rect">
          <a:avLst/>
        </a:prstGeom>
        <a:solidFill>
          <a:schemeClr val="dk2">
            <a:shade val="80000"/>
            <a:hueOff val="0"/>
            <a:satOff val="0"/>
            <a:lumOff val="0"/>
            <a:alphaOff val="0"/>
          </a:schemeClr>
        </a:solidFill>
        <a:ln>
          <a:noFill/>
        </a:ln>
        <a:effectLst>
          <a:outerShdw blurRad="38100" dist="25400" dir="5400000" rotWithShape="0">
            <a:srgbClr val="000000">
              <a:alpha val="4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A7E3C-F527-4F91-890F-A34E0DAE6B4E}">
      <dsp:nvSpPr>
        <dsp:cNvPr id="0" name=""/>
        <dsp:cNvSpPr/>
      </dsp:nvSpPr>
      <dsp:spPr>
        <a:xfrm>
          <a:off x="0" y="178121"/>
          <a:ext cx="11109179" cy="1047951"/>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kern="1200" dirty="0">
              <a:latin typeface="+mj-lt"/>
            </a:rPr>
            <a:t>If deemed fit, any person may be summoned by authorized CGST / SGST Officers either to give evidence or to produce a document or any other thing in any inquiry as considered necessary</a:t>
          </a:r>
          <a:endParaRPr lang="en-IN" sz="1800" kern="1200" dirty="0">
            <a:latin typeface="+mj-lt"/>
          </a:endParaRPr>
        </a:p>
      </dsp:txBody>
      <dsp:txXfrm>
        <a:off x="51157" y="229278"/>
        <a:ext cx="11006865" cy="945637"/>
      </dsp:txXfrm>
    </dsp:sp>
    <dsp:sp modelId="{DF90F346-470A-4D9A-81CF-29DA7F223D90}">
      <dsp:nvSpPr>
        <dsp:cNvPr id="0" name=""/>
        <dsp:cNvSpPr/>
      </dsp:nvSpPr>
      <dsp:spPr>
        <a:xfrm>
          <a:off x="0" y="1476283"/>
          <a:ext cx="11109179" cy="1047951"/>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IN" sz="1800" kern="1200" dirty="0">
              <a:latin typeface="+mj-lt"/>
            </a:rPr>
            <a:t>For the purposes of carrying out any audit, scrutiny, verification and checks as may be necessary to safeguard the interest of revenue </a:t>
          </a:r>
          <a:r>
            <a:rPr lang="en-US" sz="1800" kern="1200" dirty="0">
              <a:latin typeface="+mj-lt"/>
            </a:rPr>
            <a:t>authorized CGST/ SGST Officers may access any business premises to inspect: books of a/c documents, computers, computer programs, computer software etc. and such other things as he may require and which may be available at such premises</a:t>
          </a:r>
          <a:endParaRPr lang="en-IN" sz="1800" kern="1200" dirty="0">
            <a:latin typeface="+mj-lt"/>
          </a:endParaRPr>
        </a:p>
      </dsp:txBody>
      <dsp:txXfrm>
        <a:off x="51157" y="1527440"/>
        <a:ext cx="11006865" cy="945637"/>
      </dsp:txXfrm>
    </dsp:sp>
    <dsp:sp modelId="{43394674-4693-4C4B-9303-C41AAA14AED4}">
      <dsp:nvSpPr>
        <dsp:cNvPr id="0" name=""/>
        <dsp:cNvSpPr/>
      </dsp:nvSpPr>
      <dsp:spPr>
        <a:xfrm>
          <a:off x="0" y="2113676"/>
          <a:ext cx="11109179" cy="653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2716" tIns="22860" rIns="128016" bIns="22860" numCol="1" spcCol="1270" anchor="t" anchorCtr="0">
          <a:noAutofit/>
        </a:bodyPr>
        <a:lstStyle/>
        <a:p>
          <a:pPr marL="171450" lvl="1" indent="-171450" algn="just" defTabSz="800100">
            <a:lnSpc>
              <a:spcPct val="90000"/>
            </a:lnSpc>
            <a:spcBef>
              <a:spcPct val="0"/>
            </a:spcBef>
            <a:spcAft>
              <a:spcPct val="20000"/>
            </a:spcAft>
            <a:buChar char="••"/>
          </a:pPr>
          <a:endParaRPr lang="en-IN" sz="1800" kern="1200" dirty="0">
            <a:latin typeface="+mj-lt"/>
          </a:endParaRPr>
        </a:p>
        <a:p>
          <a:pPr marL="171450" lvl="1" indent="-171450" algn="just" defTabSz="800100">
            <a:lnSpc>
              <a:spcPct val="90000"/>
            </a:lnSpc>
            <a:spcBef>
              <a:spcPct val="0"/>
            </a:spcBef>
            <a:spcAft>
              <a:spcPct val="20000"/>
            </a:spcAft>
            <a:buChar char="••"/>
          </a:pPr>
          <a:endParaRPr lang="en-IN" sz="1800" kern="1200" dirty="0">
            <a:latin typeface="+mj-lt"/>
          </a:endParaRPr>
        </a:p>
      </dsp:txBody>
      <dsp:txXfrm>
        <a:off x="0" y="2113676"/>
        <a:ext cx="11109179" cy="653776"/>
      </dsp:txXfrm>
    </dsp:sp>
    <dsp:sp modelId="{C3FC7DF8-F281-4620-8273-59A1FCDE5C98}">
      <dsp:nvSpPr>
        <dsp:cNvPr id="0" name=""/>
        <dsp:cNvSpPr/>
      </dsp:nvSpPr>
      <dsp:spPr>
        <a:xfrm>
          <a:off x="0" y="2700592"/>
          <a:ext cx="11109179" cy="1047951"/>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IN" sz="1800" kern="1200" dirty="0">
              <a:latin typeface="+mj-lt"/>
            </a:rPr>
            <a:t>On demand by the audit officer / CA / </a:t>
          </a:r>
          <a:r>
            <a:rPr lang="en-IN" sz="1800" kern="1200" dirty="0" smtClean="0">
              <a:latin typeface="+mj-lt"/>
            </a:rPr>
            <a:t>Cost Accountant nominated </a:t>
          </a:r>
          <a:r>
            <a:rPr lang="en-IN" sz="1800" kern="1200" dirty="0">
              <a:latin typeface="+mj-lt"/>
            </a:rPr>
            <a:t>by the Dept. for conducting the audit, the person needs to produce the records related to GST, trial-balance, audited financial reports, IT </a:t>
          </a:r>
          <a:r>
            <a:rPr lang="en-IN" sz="1800" kern="1200" dirty="0" smtClean="0">
              <a:latin typeface="+mj-lt"/>
            </a:rPr>
            <a:t>Reports, relevant records </a:t>
          </a:r>
          <a:r>
            <a:rPr lang="en-IN" sz="1800" kern="1200" dirty="0">
              <a:latin typeface="+mj-lt"/>
            </a:rPr>
            <a:t>etc. within 15 working days from the date of demand</a:t>
          </a:r>
        </a:p>
      </dsp:txBody>
      <dsp:txXfrm>
        <a:off x="51157" y="2751749"/>
        <a:ext cx="11006865" cy="945637"/>
      </dsp:txXfrm>
    </dsp:sp>
    <dsp:sp modelId="{50D0EDC2-7994-4C45-9461-35EAEF396BE5}">
      <dsp:nvSpPr>
        <dsp:cNvPr id="0" name=""/>
        <dsp:cNvSpPr/>
      </dsp:nvSpPr>
      <dsp:spPr>
        <a:xfrm>
          <a:off x="0" y="3829186"/>
          <a:ext cx="11109179" cy="1047951"/>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kern="1200" dirty="0">
              <a:solidFill>
                <a:srgbClr val="0E5580">
                  <a:hueOff val="0"/>
                  <a:satOff val="0"/>
                  <a:lumOff val="0"/>
                  <a:alphaOff val="0"/>
                </a:srgbClr>
              </a:solidFill>
              <a:latin typeface="+mj-lt"/>
              <a:ea typeface="+mn-ea"/>
              <a:cs typeface="+mn-cs"/>
            </a:rPr>
            <a:t>All officers of other governmental dept. like Police, Revenue, Customs etc. are required to assist the CGST/SGST officers, if they are called upon to do so by Commissioner of CGST/SGST (sec 65)</a:t>
          </a:r>
          <a:endParaRPr lang="en-IN" sz="1800" kern="1200" dirty="0">
            <a:solidFill>
              <a:srgbClr val="0E5580">
                <a:hueOff val="0"/>
                <a:satOff val="0"/>
                <a:lumOff val="0"/>
                <a:alphaOff val="0"/>
              </a:srgbClr>
            </a:solidFill>
            <a:latin typeface="+mj-lt"/>
            <a:ea typeface="+mn-ea"/>
            <a:cs typeface="+mn-cs"/>
          </a:endParaRPr>
        </a:p>
      </dsp:txBody>
      <dsp:txXfrm>
        <a:off x="51157" y="3880343"/>
        <a:ext cx="11006865" cy="945637"/>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BEA24-983B-4C75-B6FB-FE5498911912}" type="datetimeFigureOut">
              <a:rPr lang="en-IN" smtClean="0"/>
              <a:t>26-07-2018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74E39-74DC-499A-B6EC-CE57E829CFE6}" type="slidenum">
              <a:rPr lang="en-IN" smtClean="0"/>
              <a:t>‹#›</a:t>
            </a:fld>
            <a:endParaRPr lang="en-IN"/>
          </a:p>
        </p:txBody>
      </p:sp>
    </p:spTree>
    <p:extLst>
      <p:ext uri="{BB962C8B-B14F-4D97-AF65-F5344CB8AC3E}">
        <p14:creationId xmlns:p14="http://schemas.microsoft.com/office/powerpoint/2010/main" val="3293399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val="52641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val="26262729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2" name="Rectangle 11"/>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13" name="Picture 12"/>
          <p:cNvPicPr>
            <a:picLocks noChangeAspect="1"/>
          </p:cNvPicPr>
          <p:nvPr userDrawn="1"/>
        </p:nvPicPr>
        <p:blipFill rotWithShape="1">
          <a:blip r:embed="rId3"/>
          <a:srcRect l="-1170" r="9237"/>
          <a:stretch/>
        </p:blipFill>
        <p:spPr>
          <a:xfrm>
            <a:off x="639260" y="614078"/>
            <a:ext cx="1429085" cy="1330610"/>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Date Placeholder 3"/>
          <p:cNvSpPr>
            <a:spLocks noGrp="1"/>
          </p:cNvSpPr>
          <p:nvPr>
            <p:ph type="dt" sz="half" idx="10"/>
          </p:nvPr>
        </p:nvSpPr>
        <p:spPr>
          <a:xfrm rot="5400000">
            <a:off x="10090150" y="1792288"/>
            <a:ext cx="990600" cy="304800"/>
          </a:xfrm>
        </p:spPr>
        <p:txBody>
          <a:bodyPr/>
          <a:lstStyle>
            <a:lvl1pPr algn="l">
              <a:defRPr b="0" i="0">
                <a:solidFill>
                  <a:schemeClr val="bg1"/>
                </a:solidFill>
              </a:defRPr>
            </a:lvl1pPr>
          </a:lstStyle>
          <a:p>
            <a:pPr>
              <a:defRPr/>
            </a:pPr>
            <a:fld id="{7A51B8DD-565D-404B-A7D8-20F3BF89DC5F}" type="datetime1">
              <a:rPr lang="en-IN"/>
              <a:pPr>
                <a:defRPr/>
              </a:pPr>
              <a:t>26-07-2018</a:t>
            </a:fld>
            <a:endParaRPr lang="en-IN"/>
          </a:p>
        </p:txBody>
      </p:sp>
      <p:sp>
        <p:nvSpPr>
          <p:cNvPr id="15" name="Footer Placeholder 4"/>
          <p:cNvSpPr>
            <a:spLocks noGrp="1"/>
          </p:cNvSpPr>
          <p:nvPr>
            <p:ph type="ftr" sz="quarter" idx="11"/>
          </p:nvPr>
        </p:nvSpPr>
        <p:spPr>
          <a:xfrm rot="5400000">
            <a:off x="8960644" y="3226594"/>
            <a:ext cx="3859212" cy="304800"/>
          </a:xfrm>
        </p:spPr>
        <p:txBody>
          <a:bodyPr/>
          <a:lstStyle>
            <a:lvl1pPr>
              <a:defRPr b="0" i="0">
                <a:solidFill>
                  <a:schemeClr val="bg1"/>
                </a:solidFill>
              </a:defRPr>
            </a:lvl1pPr>
          </a:lstStyle>
          <a:p>
            <a:pPr>
              <a:defRPr/>
            </a:pPr>
            <a:r>
              <a:rPr lang="en-IN"/>
              <a:t>© Indirect Taxes Committee, ICAI</a:t>
            </a:r>
          </a:p>
        </p:txBody>
      </p:sp>
      <p:sp>
        <p:nvSpPr>
          <p:cNvPr id="16" name="Slide Number Placeholder 5"/>
          <p:cNvSpPr>
            <a:spLocks noGrp="1"/>
          </p:cNvSpPr>
          <p:nvPr>
            <p:ph type="sldNum" sz="quarter" idx="12"/>
          </p:nvPr>
        </p:nvSpPr>
        <p:spPr>
          <a:xfrm>
            <a:off x="10350500" y="292100"/>
            <a:ext cx="838200" cy="768350"/>
          </a:xfrm>
        </p:spPr>
        <p:txBody>
          <a:bodyPr/>
          <a:lstStyle>
            <a:lvl1pPr>
              <a:defRPr>
                <a:latin typeface="Palatino Linotype" panose="02040502050505030304" pitchFamily="18" charset="0"/>
              </a:defRPr>
            </a:lvl1pPr>
          </a:lstStyle>
          <a:p>
            <a:fld id="{56FCA643-ADDA-4CE8-B4FF-7AA2A8ED4A7D}" type="slidenum">
              <a:rPr lang="en-IN" altLang="en-US"/>
              <a:pPr/>
              <a:t>‹#›</a:t>
            </a:fld>
            <a:endParaRPr lang="en-IN" altLang="en-US"/>
          </a:p>
        </p:txBody>
      </p:sp>
    </p:spTree>
    <p:extLst>
      <p:ext uri="{BB962C8B-B14F-4D97-AF65-F5344CB8AC3E}">
        <p14:creationId xmlns:p14="http://schemas.microsoft.com/office/powerpoint/2010/main" val="207302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10371525">
              <a:off x="263767" y="4438254"/>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p:cNvSpPr>
            <p:nvPr/>
          </p:nvSpPr>
          <p:spPr bwMode="gray">
            <a:xfrm rot="10800000">
              <a:off x="459506" y="321130"/>
              <a:ext cx="11277600" cy="4533900"/>
            </a:xfrm>
            <a:custGeom>
              <a:avLst/>
              <a:gdLst>
                <a:gd name="T0" fmla="*/ 0 w 7104"/>
                <a:gd name="T1" fmla="*/ 0 h 2856"/>
                <a:gd name="T2" fmla="*/ 0 w 7104"/>
                <a:gd name="T3" fmla="*/ 2147483647 h 2856"/>
                <a:gd name="T4" fmla="*/ 2147483647 w 7104"/>
                <a:gd name="T5" fmla="*/ 2147483647 h 2856"/>
                <a:gd name="T6" fmla="*/ 2147483647 w 7104"/>
                <a:gd name="T7" fmla="*/ 2147483647 h 2856"/>
                <a:gd name="T8" fmla="*/ 2147483647 w 7104"/>
                <a:gd name="T9" fmla="*/ 2147483647 h 2856"/>
                <a:gd name="T10" fmla="*/ 2147483647 w 7104"/>
                <a:gd name="T11" fmla="*/ 2147483647 h 2856"/>
                <a:gd name="T12" fmla="*/ 2147483647 w 7104"/>
                <a:gd name="T13" fmla="*/ 2147483647 h 2856"/>
                <a:gd name="T14" fmla="*/ 2147483647 w 7104"/>
                <a:gd name="T15" fmla="*/ 2147483647 h 2856"/>
                <a:gd name="T16" fmla="*/ 2147483647 w 7104"/>
                <a:gd name="T17" fmla="*/ 2147483647 h 2856"/>
                <a:gd name="T18" fmla="*/ 2147483647 w 7104"/>
                <a:gd name="T19" fmla="*/ 2147483647 h 2856"/>
                <a:gd name="T20" fmla="*/ 2147483647 w 7104"/>
                <a:gd name="T21" fmla="*/ 2147483647 h 2856"/>
                <a:gd name="T22" fmla="*/ 2147483647 w 7104"/>
                <a:gd name="T23" fmla="*/ 2147483647 h 2856"/>
                <a:gd name="T24" fmla="*/ 2147483647 w 7104"/>
                <a:gd name="T25" fmla="*/ 2147483647 h 2856"/>
                <a:gd name="T26" fmla="*/ 2147483647 w 7104"/>
                <a:gd name="T27" fmla="*/ 2147483647 h 2856"/>
                <a:gd name="T28" fmla="*/ 2147483647 w 7104"/>
                <a:gd name="T29" fmla="*/ 2147483647 h 2856"/>
                <a:gd name="T30" fmla="*/ 2147483647 w 7104"/>
                <a:gd name="T31" fmla="*/ 2147483647 h 2856"/>
                <a:gd name="T32" fmla="*/ 2147483647 w 7104"/>
                <a:gd name="T33" fmla="*/ 2147483647 h 2856"/>
                <a:gd name="T34" fmla="*/ 2147483647 w 7104"/>
                <a:gd name="T35" fmla="*/ 2147483647 h 2856"/>
                <a:gd name="T36" fmla="*/ 2147483647 w 7104"/>
                <a:gd name="T37" fmla="*/ 2147483647 h 2856"/>
                <a:gd name="T38" fmla="*/ 2147483647 w 7104"/>
                <a:gd name="T39" fmla="*/ 2147483647 h 2856"/>
                <a:gd name="T40" fmla="*/ 2147483647 w 7104"/>
                <a:gd name="T41" fmla="*/ 2147483647 h 2856"/>
                <a:gd name="T42" fmla="*/ 2147483647 w 7104"/>
                <a:gd name="T43" fmla="*/ 2147483647 h 2856"/>
                <a:gd name="T44" fmla="*/ 2147483647 w 7104"/>
                <a:gd name="T45" fmla="*/ 2147483647 h 2856"/>
                <a:gd name="T46" fmla="*/ 2147483647 w 7104"/>
                <a:gd name="T47" fmla="*/ 2147483647 h 2856"/>
                <a:gd name="T48" fmla="*/ 2147483647 w 7104"/>
                <a:gd name="T49" fmla="*/ 2147483647 h 2856"/>
                <a:gd name="T50" fmla="*/ 2147483647 w 7104"/>
                <a:gd name="T51" fmla="*/ 2147483647 h 2856"/>
                <a:gd name="T52" fmla="*/ 2147483647 w 7104"/>
                <a:gd name="T53" fmla="*/ 2147483647 h 2856"/>
                <a:gd name="T54" fmla="*/ 2147483647 w 7104"/>
                <a:gd name="T55" fmla="*/ 2147483647 h 2856"/>
                <a:gd name="T56" fmla="*/ 2147483647 w 7104"/>
                <a:gd name="T57" fmla="*/ 2147483647 h 2856"/>
                <a:gd name="T58" fmla="*/ 2147483647 w 7104"/>
                <a:gd name="T59" fmla="*/ 2147483647 h 2856"/>
                <a:gd name="T60" fmla="*/ 2147483647 w 7104"/>
                <a:gd name="T61" fmla="*/ 2147483647 h 2856"/>
                <a:gd name="T62" fmla="*/ 2147483647 w 7104"/>
                <a:gd name="T63" fmla="*/ 2147483647 h 2856"/>
                <a:gd name="T64" fmla="*/ 2147483647 w 7104"/>
                <a:gd name="T65" fmla="*/ 2147483647 h 2856"/>
                <a:gd name="T66" fmla="*/ 2147483647 w 7104"/>
                <a:gd name="T67" fmla="*/ 2147483647 h 2856"/>
                <a:gd name="T68" fmla="*/ 2147483647 w 7104"/>
                <a:gd name="T69" fmla="*/ 2147483647 h 2856"/>
                <a:gd name="T70" fmla="*/ 2147483647 w 7104"/>
                <a:gd name="T71" fmla="*/ 2147483647 h 2856"/>
                <a:gd name="T72" fmla="*/ 2147483647 w 7104"/>
                <a:gd name="T73" fmla="*/ 2147483647 h 2856"/>
                <a:gd name="T74" fmla="*/ 2147483647 w 7104"/>
                <a:gd name="T75" fmla="*/ 2147483647 h 2856"/>
                <a:gd name="T76" fmla="*/ 2147483647 w 7104"/>
                <a:gd name="T77" fmla="*/ 2147483647 h 2856"/>
                <a:gd name="T78" fmla="*/ 2147483647 w 7104"/>
                <a:gd name="T79" fmla="*/ 2147483647 h 2856"/>
                <a:gd name="T80" fmla="*/ 2147483647 w 7104"/>
                <a:gd name="T81" fmla="*/ 2147483647 h 2856"/>
                <a:gd name="T82" fmla="*/ 2147483647 w 7104"/>
                <a:gd name="T83" fmla="*/ 2147483647 h 2856"/>
                <a:gd name="T84" fmla="*/ 2147483647 w 7104"/>
                <a:gd name="T85" fmla="*/ 2147483647 h 2856"/>
                <a:gd name="T86" fmla="*/ 2147483647 w 7104"/>
                <a:gd name="T87" fmla="*/ 2147483647 h 2856"/>
                <a:gd name="T88" fmla="*/ 2147483647 w 7104"/>
                <a:gd name="T89" fmla="*/ 2147483647 h 2856"/>
                <a:gd name="T90" fmla="*/ 2147483647 w 7104"/>
                <a:gd name="T91" fmla="*/ 2147483647 h 2856"/>
                <a:gd name="T92" fmla="*/ 2147483647 w 7104"/>
                <a:gd name="T93" fmla="*/ 2147483647 h 2856"/>
                <a:gd name="T94" fmla="*/ 2147483647 w 7104"/>
                <a:gd name="T95" fmla="*/ 2147483647 h 2856"/>
                <a:gd name="T96" fmla="*/ 2147483647 w 7104"/>
                <a:gd name="T97" fmla="*/ 2147483647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4"/>
          <p:cNvSpPr>
            <a:spLocks noGrp="1"/>
          </p:cNvSpPr>
          <p:nvPr>
            <p:ph type="dt" sz="half" idx="10"/>
          </p:nvPr>
        </p:nvSpPr>
        <p:spPr/>
        <p:txBody>
          <a:bodyPr/>
          <a:lstStyle>
            <a:lvl1pPr>
              <a:defRPr/>
            </a:lvl1pPr>
          </a:lstStyle>
          <a:p>
            <a:pPr>
              <a:defRPr/>
            </a:pPr>
            <a:fld id="{73F1CDDF-A81C-4E93-88F8-46DF3F2CA4F5}" type="datetime1">
              <a:rPr lang="en-IN"/>
              <a:pPr>
                <a:defRPr/>
              </a:pPr>
              <a:t>26-07-2018</a:t>
            </a:fld>
            <a:endParaRPr lang="en-IN"/>
          </a:p>
        </p:txBody>
      </p:sp>
      <p:sp>
        <p:nvSpPr>
          <p:cNvPr id="17" name="Footer Placeholder 5"/>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6"/>
          <p:cNvSpPr>
            <a:spLocks noGrp="1"/>
          </p:cNvSpPr>
          <p:nvPr>
            <p:ph type="sldNum" sz="quarter" idx="12"/>
          </p:nvPr>
        </p:nvSpPr>
        <p:spPr/>
        <p:txBody>
          <a:bodyPr/>
          <a:lstStyle>
            <a:lvl1pPr>
              <a:defRPr/>
            </a:lvl1pPr>
          </a:lstStyle>
          <a:p>
            <a:fld id="{1A6100AD-F474-43A9-974D-3AB9D7A9C538}" type="slidenum">
              <a:rPr lang="en-IN" altLang="en-US"/>
              <a:pPr/>
              <a:t>‹#›</a:t>
            </a:fld>
            <a:endParaRPr lang="en-IN" altLang="en-US"/>
          </a:p>
        </p:txBody>
      </p:sp>
    </p:spTree>
    <p:extLst>
      <p:ext uri="{BB962C8B-B14F-4D97-AF65-F5344CB8AC3E}">
        <p14:creationId xmlns:p14="http://schemas.microsoft.com/office/powerpoint/2010/main" val="172719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89932">
              <a:off x="8490951" y="2714874"/>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p:cNvSpPr>
            <p:nvPr/>
          </p:nvSpPr>
          <p:spPr bwMode="gray">
            <a:xfrm>
              <a:off x="455612" y="2801319"/>
              <a:ext cx="11277600" cy="3602637"/>
            </a:xfrm>
            <a:custGeom>
              <a:avLst/>
              <a:gdLst>
                <a:gd name="T0" fmla="*/ 0 w 10000"/>
                <a:gd name="T1" fmla="*/ 0 h 7946"/>
                <a:gd name="T2" fmla="*/ 0 w 10000"/>
                <a:gd name="T3" fmla="*/ 2147483647 h 7946"/>
                <a:gd name="T4" fmla="*/ 2147483647 w 10000"/>
                <a:gd name="T5" fmla="*/ 2147483647 h 7946"/>
                <a:gd name="T6" fmla="*/ 2147483647 w 10000"/>
                <a:gd name="T7" fmla="*/ 2147483647 h 7946"/>
                <a:gd name="T8" fmla="*/ 2147483647 w 10000"/>
                <a:gd name="T9" fmla="*/ 2147483647 h 7946"/>
                <a:gd name="T10" fmla="*/ 2147483647 w 10000"/>
                <a:gd name="T11" fmla="*/ 2147483647 h 7946"/>
                <a:gd name="T12" fmla="*/ 2147483647 w 10000"/>
                <a:gd name="T13" fmla="*/ 2147483647 h 7946"/>
                <a:gd name="T14" fmla="*/ 2147483647 w 10000"/>
                <a:gd name="T15" fmla="*/ 2147483647 h 7946"/>
                <a:gd name="T16" fmla="*/ 2147483647 w 10000"/>
                <a:gd name="T17" fmla="*/ 2147483647 h 7946"/>
                <a:gd name="T18" fmla="*/ 2147483647 w 10000"/>
                <a:gd name="T19" fmla="*/ 2147483647 h 7946"/>
                <a:gd name="T20" fmla="*/ 2147483647 w 10000"/>
                <a:gd name="T21" fmla="*/ 2147483647 h 7946"/>
                <a:gd name="T22" fmla="*/ 2147483647 w 10000"/>
                <a:gd name="T23" fmla="*/ 2147483647 h 7946"/>
                <a:gd name="T24" fmla="*/ 2147483647 w 10000"/>
                <a:gd name="T25" fmla="*/ 2147483647 h 7946"/>
                <a:gd name="T26" fmla="*/ 2147483647 w 10000"/>
                <a:gd name="T27" fmla="*/ 2147483647 h 7946"/>
                <a:gd name="T28" fmla="*/ 2147483647 w 10000"/>
                <a:gd name="T29" fmla="*/ 2147483647 h 7946"/>
                <a:gd name="T30" fmla="*/ 2147483647 w 10000"/>
                <a:gd name="T31" fmla="*/ 2147483647 h 7946"/>
                <a:gd name="T32" fmla="*/ 2147483647 w 10000"/>
                <a:gd name="T33" fmla="*/ 2147483647 h 7946"/>
                <a:gd name="T34" fmla="*/ 2147483647 w 10000"/>
                <a:gd name="T35" fmla="*/ 2147483647 h 7946"/>
                <a:gd name="T36" fmla="*/ 2147483647 w 10000"/>
                <a:gd name="T37" fmla="*/ 2147483647 h 7946"/>
                <a:gd name="T38" fmla="*/ 2147483647 w 10000"/>
                <a:gd name="T39" fmla="*/ 2147483647 h 7946"/>
                <a:gd name="T40" fmla="*/ 2147483647 w 10000"/>
                <a:gd name="T41" fmla="*/ 2147483647 h 7946"/>
                <a:gd name="T42" fmla="*/ 2147483647 w 10000"/>
                <a:gd name="T43" fmla="*/ 2147483647 h 7946"/>
                <a:gd name="T44" fmla="*/ 2147483647 w 10000"/>
                <a:gd name="T45" fmla="*/ 2147483647 h 7946"/>
                <a:gd name="T46" fmla="*/ 2147483647 w 10000"/>
                <a:gd name="T47" fmla="*/ 2147483647 h 7946"/>
                <a:gd name="T48" fmla="*/ 2147483647 w 10000"/>
                <a:gd name="T49" fmla="*/ 2147483647 h 7946"/>
                <a:gd name="T50" fmla="*/ 2147483647 w 10000"/>
                <a:gd name="T51" fmla="*/ 2147483647 h 7946"/>
                <a:gd name="T52" fmla="*/ 2147483647 w 10000"/>
                <a:gd name="T53" fmla="*/ 2147483647 h 7946"/>
                <a:gd name="T54" fmla="*/ 2147483647 w 10000"/>
                <a:gd name="T55" fmla="*/ 2147483647 h 7946"/>
                <a:gd name="T56" fmla="*/ 2147483647 w 10000"/>
                <a:gd name="T57" fmla="*/ 2147483647 h 7946"/>
                <a:gd name="T58" fmla="*/ 2147483647 w 10000"/>
                <a:gd name="T59" fmla="*/ 2147483647 h 7946"/>
                <a:gd name="T60" fmla="*/ 2147483647 w 10000"/>
                <a:gd name="T61" fmla="*/ 2147483647 h 7946"/>
                <a:gd name="T62" fmla="*/ 2147483647 w 10000"/>
                <a:gd name="T63" fmla="*/ 2147483647 h 7946"/>
                <a:gd name="T64" fmla="*/ 2147483647 w 10000"/>
                <a:gd name="T65" fmla="*/ 2147483647 h 7946"/>
                <a:gd name="T66" fmla="*/ 2147483647 w 10000"/>
                <a:gd name="T67" fmla="*/ 2147483647 h 7946"/>
                <a:gd name="T68" fmla="*/ 2147483647 w 10000"/>
                <a:gd name="T69" fmla="*/ 2147483647 h 7946"/>
                <a:gd name="T70" fmla="*/ 2147483647 w 10000"/>
                <a:gd name="T71" fmla="*/ 2147483647 h 7946"/>
                <a:gd name="T72" fmla="*/ 2147483647 w 10000"/>
                <a:gd name="T73" fmla="*/ 2147483647 h 7946"/>
                <a:gd name="T74" fmla="*/ 2147483647 w 10000"/>
                <a:gd name="T75" fmla="*/ 2147483647 h 7946"/>
                <a:gd name="T76" fmla="*/ 2147483647 w 10000"/>
                <a:gd name="T77" fmla="*/ 2147483647 h 7946"/>
                <a:gd name="T78" fmla="*/ 2147483647 w 10000"/>
                <a:gd name="T79" fmla="*/ 2147483647 h 7946"/>
                <a:gd name="T80" fmla="*/ 2147483647 w 10000"/>
                <a:gd name="T81" fmla="*/ 2147483647 h 7946"/>
                <a:gd name="T82" fmla="*/ 2147483647 w 10000"/>
                <a:gd name="T83" fmla="*/ 2147483647 h 7946"/>
                <a:gd name="T84" fmla="*/ 2147483647 w 10000"/>
                <a:gd name="T85" fmla="*/ 2147483647 h 7946"/>
                <a:gd name="T86" fmla="*/ 2147483647 w 10000"/>
                <a:gd name="T87" fmla="*/ 2147483647 h 7946"/>
                <a:gd name="T88" fmla="*/ 2147483647 w 10000"/>
                <a:gd name="T89" fmla="*/ 2147483647 h 7946"/>
                <a:gd name="T90" fmla="*/ 2147483647 w 10000"/>
                <a:gd name="T91" fmla="*/ 2147483647 h 7946"/>
                <a:gd name="T92" fmla="*/ 2147483647 w 10000"/>
                <a:gd name="T93" fmla="*/ 2147483647 h 7946"/>
                <a:gd name="T94" fmla="*/ 2147483647 w 10000"/>
                <a:gd name="T95" fmla="*/ 2147483647 h 7946"/>
                <a:gd name="T96" fmla="*/ 2147483647 w 10000"/>
                <a:gd name="T97" fmla="*/ 2147483647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3"/>
          <p:cNvSpPr>
            <a:spLocks noGrp="1"/>
          </p:cNvSpPr>
          <p:nvPr>
            <p:ph type="dt" sz="half" idx="10"/>
          </p:nvPr>
        </p:nvSpPr>
        <p:spPr/>
        <p:txBody>
          <a:bodyPr/>
          <a:lstStyle>
            <a:lvl1pPr>
              <a:defRPr/>
            </a:lvl1pPr>
          </a:lstStyle>
          <a:p>
            <a:pPr>
              <a:defRPr/>
            </a:pPr>
            <a:fld id="{A02E0D26-F36D-4099-AE0C-0168CA390F91}" type="datetime1">
              <a:rPr lang="en-IN"/>
              <a:pPr>
                <a:defRPr/>
              </a:pPr>
              <a:t>26-07-2018</a:t>
            </a:fld>
            <a:endParaRPr lang="en-IN"/>
          </a:p>
        </p:txBody>
      </p:sp>
      <p:sp>
        <p:nvSpPr>
          <p:cNvPr id="17"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5"/>
          <p:cNvSpPr>
            <a:spLocks noGrp="1"/>
          </p:cNvSpPr>
          <p:nvPr>
            <p:ph type="sldNum" sz="quarter" idx="12"/>
          </p:nvPr>
        </p:nvSpPr>
        <p:spPr/>
        <p:txBody>
          <a:bodyPr/>
          <a:lstStyle>
            <a:lvl1pPr>
              <a:defRPr/>
            </a:lvl1pPr>
          </a:lstStyle>
          <a:p>
            <a:fld id="{5AFD0E14-DDFE-4B91-9CFC-2A11E8825529}" type="slidenum">
              <a:rPr lang="en-IN" altLang="en-US"/>
              <a:pPr/>
              <a:t>‹#›</a:t>
            </a:fld>
            <a:endParaRPr lang="en-IN" altLang="en-US"/>
          </a:p>
        </p:txBody>
      </p:sp>
    </p:spTree>
    <p:extLst>
      <p:ext uri="{BB962C8B-B14F-4D97-AF65-F5344CB8AC3E}">
        <p14:creationId xmlns:p14="http://schemas.microsoft.com/office/powerpoint/2010/main" val="4960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89932">
              <a:off x="8490951" y="4185117"/>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5"/>
            <p:cNvSpPr>
              <a:spLocks/>
            </p:cNvSpPr>
            <p:nvPr/>
          </p:nvSpPr>
          <p:spPr bwMode="gray">
            <a:xfrm>
              <a:off x="455612" y="4241801"/>
              <a:ext cx="11277600" cy="2337161"/>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6"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7" name="TextBox 16"/>
          <p:cNvSpPr txBox="1"/>
          <p:nvPr/>
        </p:nvSpPr>
        <p:spPr>
          <a:xfrm>
            <a:off x="9718675" y="2632075"/>
            <a:ext cx="803275" cy="157003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9600" dirty="0"/>
              <a:t>”</a:t>
            </a:r>
          </a:p>
        </p:txBody>
      </p:sp>
      <p:sp>
        <p:nvSpPr>
          <p:cNvPr id="18" name="TextBox 17"/>
          <p:cNvSpPr txBox="1"/>
          <p:nvPr/>
        </p:nvSpPr>
        <p:spPr>
          <a:xfrm>
            <a:off x="898525" y="590550"/>
            <a:ext cx="801688" cy="157003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9600" dirty="0"/>
              <a:t>“</a:t>
            </a:r>
          </a:p>
        </p:txBody>
      </p:sp>
      <p:sp>
        <p:nvSpPr>
          <p:cNvPr id="19" name="Rectangle 18"/>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Date Placeholder 3"/>
          <p:cNvSpPr>
            <a:spLocks noGrp="1"/>
          </p:cNvSpPr>
          <p:nvPr>
            <p:ph type="dt" sz="half" idx="14"/>
          </p:nvPr>
        </p:nvSpPr>
        <p:spPr/>
        <p:txBody>
          <a:bodyPr/>
          <a:lstStyle>
            <a:lvl1pPr>
              <a:defRPr/>
            </a:lvl1pPr>
          </a:lstStyle>
          <a:p>
            <a:pPr>
              <a:defRPr/>
            </a:pPr>
            <a:fld id="{D94E9310-A4F4-40D5-96C8-8CF70A3CEDAB}" type="datetime1">
              <a:rPr lang="en-IN"/>
              <a:pPr>
                <a:defRPr/>
              </a:pPr>
              <a:t>26-07-2018</a:t>
            </a:fld>
            <a:endParaRPr lang="en-IN"/>
          </a:p>
        </p:txBody>
      </p:sp>
      <p:sp>
        <p:nvSpPr>
          <p:cNvPr id="21" name="Footer Placeholder 4"/>
          <p:cNvSpPr>
            <a:spLocks noGrp="1"/>
          </p:cNvSpPr>
          <p:nvPr>
            <p:ph type="ftr" sz="quarter" idx="15"/>
          </p:nvPr>
        </p:nvSpPr>
        <p:spPr/>
        <p:txBody>
          <a:bodyPr/>
          <a:lstStyle>
            <a:lvl1pPr>
              <a:defRPr/>
            </a:lvl1pPr>
          </a:lstStyle>
          <a:p>
            <a:pPr>
              <a:defRPr/>
            </a:pPr>
            <a:r>
              <a:rPr lang="en-IN"/>
              <a:t>© Indirect Taxes Committee, ICAI</a:t>
            </a:r>
          </a:p>
        </p:txBody>
      </p:sp>
      <p:sp>
        <p:nvSpPr>
          <p:cNvPr id="22" name="Slide Number Placeholder 5"/>
          <p:cNvSpPr>
            <a:spLocks noGrp="1"/>
          </p:cNvSpPr>
          <p:nvPr>
            <p:ph type="sldNum" sz="quarter" idx="16"/>
          </p:nvPr>
        </p:nvSpPr>
        <p:spPr/>
        <p:txBody>
          <a:bodyPr/>
          <a:lstStyle>
            <a:lvl1pPr>
              <a:defRPr/>
            </a:lvl1pPr>
          </a:lstStyle>
          <a:p>
            <a:fld id="{D6E41A05-1421-4F57-B0A7-8763FCC724F5}" type="slidenum">
              <a:rPr lang="en-IN" altLang="en-US"/>
              <a:pPr/>
              <a:t>‹#›</a:t>
            </a:fld>
            <a:endParaRPr lang="en-IN" altLang="en-US"/>
          </a:p>
        </p:txBody>
      </p:sp>
    </p:spTree>
    <p:extLst>
      <p:ext uri="{BB962C8B-B14F-4D97-AF65-F5344CB8AC3E}">
        <p14:creationId xmlns:p14="http://schemas.microsoft.com/office/powerpoint/2010/main" val="314351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8490951" y="4193583"/>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2" name="Freeform 5"/>
            <p:cNvSpPr>
              <a:spLocks/>
            </p:cNvSpPr>
            <p:nvPr/>
          </p:nvSpPr>
          <p:spPr bwMode="gray">
            <a:xfrm>
              <a:off x="455612" y="4241801"/>
              <a:ext cx="11277600" cy="2337161"/>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5" name="Date Placeholder 3"/>
          <p:cNvSpPr>
            <a:spLocks noGrp="1"/>
          </p:cNvSpPr>
          <p:nvPr>
            <p:ph type="dt" sz="half" idx="10"/>
          </p:nvPr>
        </p:nvSpPr>
        <p:spPr/>
        <p:txBody>
          <a:bodyPr/>
          <a:lstStyle>
            <a:lvl1pPr>
              <a:defRPr/>
            </a:lvl1pPr>
          </a:lstStyle>
          <a:p>
            <a:pPr>
              <a:defRPr/>
            </a:pPr>
            <a:fld id="{ED283A98-1EA8-4993-B46E-F3F5B2F93CF7}" type="datetime1">
              <a:rPr lang="en-IN"/>
              <a:pPr>
                <a:defRPr/>
              </a:pPr>
              <a:t>26-07-2018</a:t>
            </a:fld>
            <a:endParaRPr lang="en-IN"/>
          </a:p>
        </p:txBody>
      </p:sp>
      <p:sp>
        <p:nvSpPr>
          <p:cNvPr id="16"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7" name="Slide Number Placeholder 5"/>
          <p:cNvSpPr>
            <a:spLocks noGrp="1"/>
          </p:cNvSpPr>
          <p:nvPr>
            <p:ph type="sldNum" sz="quarter" idx="12"/>
          </p:nvPr>
        </p:nvSpPr>
        <p:spPr/>
        <p:txBody>
          <a:bodyPr/>
          <a:lstStyle>
            <a:lvl1pPr>
              <a:defRPr/>
            </a:lvl1pPr>
          </a:lstStyle>
          <a:p>
            <a:fld id="{2608514E-F3E7-47FB-B688-67757E047F9D}" type="slidenum">
              <a:rPr lang="en-IN" altLang="en-US"/>
              <a:pPr/>
              <a:t>‹#›</a:t>
            </a:fld>
            <a:endParaRPr lang="en-IN" altLang="en-US"/>
          </a:p>
        </p:txBody>
      </p:sp>
    </p:spTree>
    <p:extLst>
      <p:ext uri="{BB962C8B-B14F-4D97-AF65-F5344CB8AC3E}">
        <p14:creationId xmlns:p14="http://schemas.microsoft.com/office/powerpoint/2010/main" val="3452927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4403725" y="2570163"/>
            <a:ext cx="0" cy="3492500"/>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772400" y="2570163"/>
            <a:ext cx="0" cy="3492500"/>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6"/>
          <p:cNvSpPr>
            <a:spLocks noGrp="1"/>
          </p:cNvSpPr>
          <p:nvPr>
            <p:ph type="dt" sz="half" idx="18"/>
          </p:nvPr>
        </p:nvSpPr>
        <p:spPr/>
        <p:txBody>
          <a:bodyPr/>
          <a:lstStyle>
            <a:lvl1pPr>
              <a:defRPr/>
            </a:lvl1pPr>
          </a:lstStyle>
          <a:p>
            <a:pPr>
              <a:defRPr/>
            </a:pPr>
            <a:fld id="{ADC2BEA6-C2B6-4258-8DC5-C09799B61404}" type="datetime1">
              <a:rPr lang="en-IN"/>
              <a:pPr>
                <a:defRPr/>
              </a:pPr>
              <a:t>26-07-2018</a:t>
            </a:fld>
            <a:endParaRPr lang="en-IN"/>
          </a:p>
        </p:txBody>
      </p:sp>
      <p:sp>
        <p:nvSpPr>
          <p:cNvPr id="12" name="Footer Placeholder 7"/>
          <p:cNvSpPr>
            <a:spLocks noGrp="1"/>
          </p:cNvSpPr>
          <p:nvPr>
            <p:ph type="ftr" sz="quarter" idx="19"/>
          </p:nvPr>
        </p:nvSpPr>
        <p:spPr/>
        <p:txBody>
          <a:bodyPr/>
          <a:lstStyle>
            <a:lvl1pPr>
              <a:defRPr/>
            </a:lvl1pPr>
          </a:lstStyle>
          <a:p>
            <a:pPr>
              <a:defRPr/>
            </a:pPr>
            <a:r>
              <a:rPr lang="en-IN"/>
              <a:t>© Indirect Taxes Committee, ICAI</a:t>
            </a:r>
          </a:p>
        </p:txBody>
      </p:sp>
      <p:sp>
        <p:nvSpPr>
          <p:cNvPr id="13" name="Slide Number Placeholder 8"/>
          <p:cNvSpPr>
            <a:spLocks noGrp="1"/>
          </p:cNvSpPr>
          <p:nvPr>
            <p:ph type="sldNum" sz="quarter" idx="20"/>
          </p:nvPr>
        </p:nvSpPr>
        <p:spPr/>
        <p:txBody>
          <a:bodyPr/>
          <a:lstStyle>
            <a:lvl1pPr>
              <a:defRPr/>
            </a:lvl1pPr>
          </a:lstStyle>
          <a:p>
            <a:fld id="{1620C496-F8B4-4670-8A02-CCE82A5CF0CE}" type="slidenum">
              <a:rPr lang="en-IN" altLang="en-US"/>
              <a:pPr/>
              <a:t>‹#›</a:t>
            </a:fld>
            <a:endParaRPr lang="en-IN" altLang="en-US"/>
          </a:p>
        </p:txBody>
      </p:sp>
    </p:spTree>
    <p:extLst>
      <p:ext uri="{BB962C8B-B14F-4D97-AF65-F5344CB8AC3E}">
        <p14:creationId xmlns:p14="http://schemas.microsoft.com/office/powerpoint/2010/main" val="38102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4387850" y="2603500"/>
            <a:ext cx="0" cy="35179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7802563"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1154953" y="5109107"/>
            <a:ext cx="3050437" cy="91794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4568865" y="5184002"/>
            <a:ext cx="3050438" cy="84305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983434" y="5184001"/>
            <a:ext cx="3050437" cy="843054"/>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6"/>
          <p:cNvSpPr>
            <a:spLocks noGrp="1"/>
          </p:cNvSpPr>
          <p:nvPr>
            <p:ph type="dt" sz="half" idx="23"/>
          </p:nvPr>
        </p:nvSpPr>
        <p:spPr/>
        <p:txBody>
          <a:bodyPr/>
          <a:lstStyle>
            <a:lvl1pPr>
              <a:defRPr/>
            </a:lvl1pPr>
          </a:lstStyle>
          <a:p>
            <a:pPr>
              <a:defRPr/>
            </a:pPr>
            <a:fld id="{1AA7C346-F8C0-4ED3-9E35-A88D597A6395}" type="datetime1">
              <a:rPr lang="en-IN"/>
              <a:pPr>
                <a:defRPr/>
              </a:pPr>
              <a:t>26-07-2018</a:t>
            </a:fld>
            <a:endParaRPr lang="en-IN"/>
          </a:p>
        </p:txBody>
      </p:sp>
      <p:sp>
        <p:nvSpPr>
          <p:cNvPr id="16" name="Footer Placeholder 7"/>
          <p:cNvSpPr>
            <a:spLocks noGrp="1"/>
          </p:cNvSpPr>
          <p:nvPr>
            <p:ph type="ftr" sz="quarter" idx="24"/>
          </p:nvPr>
        </p:nvSpPr>
        <p:spPr/>
        <p:txBody>
          <a:bodyPr/>
          <a:lstStyle>
            <a:lvl1pPr>
              <a:defRPr/>
            </a:lvl1pPr>
          </a:lstStyle>
          <a:p>
            <a:pPr>
              <a:defRPr/>
            </a:pPr>
            <a:r>
              <a:rPr lang="en-IN"/>
              <a:t>© Indirect Taxes Committee, ICAI</a:t>
            </a:r>
          </a:p>
        </p:txBody>
      </p:sp>
      <p:sp>
        <p:nvSpPr>
          <p:cNvPr id="17" name="Slide Number Placeholder 8"/>
          <p:cNvSpPr>
            <a:spLocks noGrp="1"/>
          </p:cNvSpPr>
          <p:nvPr>
            <p:ph type="sldNum" sz="quarter" idx="25"/>
          </p:nvPr>
        </p:nvSpPr>
        <p:spPr/>
        <p:txBody>
          <a:bodyPr/>
          <a:lstStyle>
            <a:lvl1pPr>
              <a:defRPr/>
            </a:lvl1pPr>
          </a:lstStyle>
          <a:p>
            <a:fld id="{5BC3E0FD-2AEC-4DD7-95CC-467168B9DD3D}" type="slidenum">
              <a:rPr lang="en-IN" altLang="en-US"/>
              <a:pPr/>
              <a:t>‹#›</a:t>
            </a:fld>
            <a:endParaRPr lang="en-IN" altLang="en-US"/>
          </a:p>
        </p:txBody>
      </p:sp>
    </p:spTree>
    <p:extLst>
      <p:ext uri="{BB962C8B-B14F-4D97-AF65-F5344CB8AC3E}">
        <p14:creationId xmlns:p14="http://schemas.microsoft.com/office/powerpoint/2010/main" val="1992284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1E39DB3-D199-492A-9D13-7529D19CF4A7}" type="datetime1">
              <a:rPr lang="en-IN"/>
              <a:pPr>
                <a:defRPr/>
              </a:pPr>
              <a:t>26-07-2018</a:t>
            </a:fld>
            <a:endParaRPr lang="en-IN"/>
          </a:p>
        </p:txBody>
      </p:sp>
      <p:sp>
        <p:nvSpPr>
          <p:cNvPr id="5" name="Footer Placeholder 4"/>
          <p:cNvSpPr>
            <a:spLocks noGrp="1"/>
          </p:cNvSpPr>
          <p:nvPr>
            <p:ph type="ftr" sz="quarter" idx="11"/>
          </p:nvPr>
        </p:nvSpPr>
        <p:spPr/>
        <p:txBody>
          <a:bodyPr/>
          <a:lstStyle>
            <a:lvl1pPr>
              <a:defRPr>
                <a:solidFill>
                  <a:schemeClr val="tx2">
                    <a:lumMod val="75000"/>
                  </a:schemeClr>
                </a:solidFill>
              </a:defRPr>
            </a:lvl1pPr>
          </a:lstStyle>
          <a:p>
            <a:pPr>
              <a:defRPr/>
            </a:pPr>
            <a:r>
              <a:rPr lang="en-IN"/>
              <a:t>© Indirect Taxes Committee, ICAI</a:t>
            </a:r>
          </a:p>
        </p:txBody>
      </p:sp>
      <p:sp>
        <p:nvSpPr>
          <p:cNvPr id="6" name="Slide Number Placeholder 5"/>
          <p:cNvSpPr>
            <a:spLocks noGrp="1"/>
          </p:cNvSpPr>
          <p:nvPr>
            <p:ph type="sldNum" sz="quarter" idx="12"/>
          </p:nvPr>
        </p:nvSpPr>
        <p:spPr/>
        <p:txBody>
          <a:bodyPr/>
          <a:lstStyle>
            <a:lvl1pPr>
              <a:defRPr/>
            </a:lvl1pPr>
          </a:lstStyle>
          <a:p>
            <a:fld id="{26F85DBC-F82B-4C9B-92D1-797032BD7430}" type="slidenum">
              <a:rPr lang="en-IN" altLang="en-US"/>
              <a:pPr/>
              <a:t>‹#›</a:t>
            </a:fld>
            <a:endParaRPr lang="en-IN" altLang="en-US"/>
          </a:p>
        </p:txBody>
      </p:sp>
    </p:spTree>
    <p:extLst>
      <p:ext uri="{BB962C8B-B14F-4D97-AF65-F5344CB8AC3E}">
        <p14:creationId xmlns:p14="http://schemas.microsoft.com/office/powerpoint/2010/main" val="3093477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101749">
              <a:off x="6294738" y="4577737"/>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2" name="Rectangle 11"/>
            <p:cNvSpPr/>
            <p:nvPr/>
          </p:nvSpPr>
          <p:spPr>
            <a:xfrm>
              <a:off x="414338" y="402504"/>
              <a:ext cx="6511925"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400000">
              <a:off x="4449232"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576756" y="1278468"/>
            <a:ext cx="1413933" cy="4748589"/>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10"/>
          </p:nvPr>
        </p:nvSpPr>
        <p:spPr/>
        <p:txBody>
          <a:bodyPr/>
          <a:lstStyle>
            <a:lvl1pPr>
              <a:defRPr/>
            </a:lvl1pPr>
          </a:lstStyle>
          <a:p>
            <a:pPr>
              <a:defRPr/>
            </a:pPr>
            <a:fld id="{CE26D184-DC93-4BED-84D4-D2DC5E5FDD27}" type="datetime1">
              <a:rPr lang="en-IN"/>
              <a:pPr>
                <a:defRPr/>
              </a:pPr>
              <a:t>26-07-2018</a:t>
            </a:fld>
            <a:endParaRPr lang="en-IN"/>
          </a:p>
        </p:txBody>
      </p:sp>
      <p:sp>
        <p:nvSpPr>
          <p:cNvPr id="17"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5"/>
          <p:cNvSpPr>
            <a:spLocks noGrp="1"/>
          </p:cNvSpPr>
          <p:nvPr>
            <p:ph type="sldNum" sz="quarter" idx="12"/>
          </p:nvPr>
        </p:nvSpPr>
        <p:spPr/>
        <p:txBody>
          <a:bodyPr/>
          <a:lstStyle>
            <a:lvl1pPr>
              <a:defRPr/>
            </a:lvl1pPr>
          </a:lstStyle>
          <a:p>
            <a:fld id="{3930DA6F-743D-4CCE-992A-7AAE13EA7BAA}" type="slidenum">
              <a:rPr lang="en-IN" altLang="en-US"/>
              <a:pPr/>
              <a:t>‹#›</a:t>
            </a:fld>
            <a:endParaRPr lang="en-IN" altLang="en-US"/>
          </a:p>
        </p:txBody>
      </p:sp>
    </p:spTree>
    <p:extLst>
      <p:ext uri="{BB962C8B-B14F-4D97-AF65-F5344CB8AC3E}">
        <p14:creationId xmlns:p14="http://schemas.microsoft.com/office/powerpoint/2010/main" val="427113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srcRect l="-1170" r="9237"/>
          <a:stretch/>
        </p:blipFill>
        <p:spPr>
          <a:xfrm>
            <a:off x="561757" y="295275"/>
            <a:ext cx="556407" cy="518066"/>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1215318" y="551526"/>
            <a:ext cx="8761413" cy="826700"/>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chemeClr val="tx2">
                  <a:lumMod val="75000"/>
                </a:schemeClr>
              </a:buClr>
              <a:buFont typeface="Wingdings" panose="05000000000000000000" pitchFamily="2" charset="2"/>
              <a:buChar char="§"/>
              <a:defRPr sz="2000">
                <a:solidFill>
                  <a:schemeClr val="tx1"/>
                </a:solidFill>
              </a:defRPr>
            </a:lvl1pPr>
            <a:lvl2pPr marL="742950" indent="-285750">
              <a:buClr>
                <a:schemeClr val="tx2">
                  <a:lumMod val="75000"/>
                </a:schemeClr>
              </a:buClr>
              <a:buFont typeface="Arial" panose="020B0604020202020204" pitchFamily="34" charset="0"/>
              <a:buChar char="•"/>
              <a:defRPr sz="1800">
                <a:solidFill>
                  <a:schemeClr val="tx1"/>
                </a:solidFill>
              </a:defRPr>
            </a:lvl2pPr>
            <a:lvl3pPr marL="1143000" indent="-228600">
              <a:buClr>
                <a:schemeClr val="tx2">
                  <a:lumMod val="75000"/>
                </a:schemeClr>
              </a:buClr>
              <a:buFont typeface="Courier New" panose="02070309020205020404" pitchFamily="49" charset="0"/>
              <a:buChar char="o"/>
              <a:defRPr sz="1600">
                <a:solidFill>
                  <a:schemeClr val="tx1"/>
                </a:solidFill>
              </a:defRPr>
            </a:lvl3pPr>
            <a:lvl4pPr marL="1600200" indent="-228600">
              <a:buClr>
                <a:schemeClr val="tx2">
                  <a:lumMod val="75000"/>
                </a:schemeClr>
              </a:buClr>
              <a:buFont typeface="Wingdings" panose="05000000000000000000" pitchFamily="2" charset="2"/>
              <a:buChar char="Ø"/>
              <a:defRPr sz="1400">
                <a:solidFill>
                  <a:schemeClr val="tx1"/>
                </a:solidFill>
              </a:defRPr>
            </a:lvl4pPr>
            <a:lvl5pPr marL="2057400" indent="-228600">
              <a:buClr>
                <a:schemeClr val="tx2">
                  <a:lumMod val="75000"/>
                </a:schemeClr>
              </a:buClr>
              <a:buFont typeface="Wingdings" panose="05000000000000000000" pitchFamily="2" charset="2"/>
              <a:buChar char="ü"/>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4EE5E638-509D-44ED-9D2D-D9AE567FD38A}" type="datetime1">
              <a:rPr lang="en-IN"/>
              <a:pPr>
                <a:defRPr/>
              </a:pPr>
              <a:t>26-07-2018</a:t>
            </a:fld>
            <a:endParaRPr lang="en-IN"/>
          </a:p>
        </p:txBody>
      </p:sp>
      <p:sp>
        <p:nvSpPr>
          <p:cNvPr id="6" name="Footer Placeholder 4"/>
          <p:cNvSpPr>
            <a:spLocks noGrp="1"/>
          </p:cNvSpPr>
          <p:nvPr>
            <p:ph type="ftr" sz="quarter" idx="11"/>
          </p:nvPr>
        </p:nvSpPr>
        <p:spPr/>
        <p:txBody>
          <a:bodyPr/>
          <a:lstStyle>
            <a:lvl1pPr>
              <a:defRPr>
                <a:solidFill>
                  <a:schemeClr val="tx2">
                    <a:lumMod val="75000"/>
                  </a:schemeClr>
                </a:solidFill>
              </a:defRPr>
            </a:lvl1pPr>
          </a:lstStyle>
          <a:p>
            <a:pPr>
              <a:defRPr/>
            </a:pPr>
            <a:r>
              <a:rPr lang="en-IN"/>
              <a:t>© Indirect Taxes Committee, ICAI</a:t>
            </a:r>
          </a:p>
        </p:txBody>
      </p:sp>
      <p:sp>
        <p:nvSpPr>
          <p:cNvPr id="7" name="Slide Number Placeholder 5"/>
          <p:cNvSpPr>
            <a:spLocks noGrp="1"/>
          </p:cNvSpPr>
          <p:nvPr>
            <p:ph type="sldNum" sz="quarter" idx="12"/>
          </p:nvPr>
        </p:nvSpPr>
        <p:spPr/>
        <p:txBody>
          <a:bodyPr/>
          <a:lstStyle>
            <a:lvl1pPr>
              <a:defRPr/>
            </a:lvl1pPr>
          </a:lstStyle>
          <a:p>
            <a:fld id="{2AC1C4F3-0758-4693-96D4-8901426768B0}" type="slidenum">
              <a:rPr lang="en-IN" altLang="en-US"/>
              <a:pPr/>
              <a:t>‹#›</a:t>
            </a:fld>
            <a:endParaRPr lang="en-IN" altLang="en-US"/>
          </a:p>
        </p:txBody>
      </p:sp>
    </p:spTree>
    <p:extLst>
      <p:ext uri="{BB962C8B-B14F-4D97-AF65-F5344CB8AC3E}">
        <p14:creationId xmlns:p14="http://schemas.microsoft.com/office/powerpoint/2010/main" val="182387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7289800" y="402504"/>
              <a:ext cx="4478338"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677511">
              <a:off x="4698352" y="1826078"/>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p:cNvSpPr>
            <p:nvPr/>
          </p:nvSpPr>
          <p:spPr bwMode="gray">
            <a:xfrm rot="-5400000">
              <a:off x="3787244"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6" y="2677645"/>
            <a:ext cx="4351023" cy="2283824"/>
          </a:xfrm>
        </p:spPr>
        <p:txBody>
          <a:bodyP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Date Placeholder 3"/>
          <p:cNvSpPr>
            <a:spLocks noGrp="1"/>
          </p:cNvSpPr>
          <p:nvPr>
            <p:ph type="dt" sz="half" idx="10"/>
          </p:nvPr>
        </p:nvSpPr>
        <p:spPr/>
        <p:txBody>
          <a:bodyPr/>
          <a:lstStyle>
            <a:lvl1pPr>
              <a:defRPr/>
            </a:lvl1pPr>
          </a:lstStyle>
          <a:p>
            <a:pPr>
              <a:defRPr/>
            </a:pPr>
            <a:fld id="{A4E0BA83-6171-45A6-AC27-DB44EBF054AD}" type="datetime1">
              <a:rPr lang="en-IN"/>
              <a:pPr>
                <a:defRPr/>
              </a:pPr>
              <a:t>26-07-2018</a:t>
            </a:fld>
            <a:endParaRPr lang="en-IN"/>
          </a:p>
        </p:txBody>
      </p:sp>
      <p:sp>
        <p:nvSpPr>
          <p:cNvPr id="17"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5"/>
          <p:cNvSpPr>
            <a:spLocks noGrp="1"/>
          </p:cNvSpPr>
          <p:nvPr>
            <p:ph type="sldNum" sz="quarter" idx="12"/>
          </p:nvPr>
        </p:nvSpPr>
        <p:spPr/>
        <p:txBody>
          <a:bodyPr/>
          <a:lstStyle>
            <a:lvl1pPr>
              <a:defRPr/>
            </a:lvl1pPr>
          </a:lstStyle>
          <a:p>
            <a:fld id="{8CBF270C-5A2D-43E7-8B94-5AC427E345A5}" type="slidenum">
              <a:rPr lang="en-IN" altLang="en-US"/>
              <a:pPr/>
              <a:t>‹#›</a:t>
            </a:fld>
            <a:endParaRPr lang="en-IN" altLang="en-US"/>
          </a:p>
        </p:txBody>
      </p:sp>
    </p:spTree>
    <p:extLst>
      <p:ext uri="{BB962C8B-B14F-4D97-AF65-F5344CB8AC3E}">
        <p14:creationId xmlns:p14="http://schemas.microsoft.com/office/powerpoint/2010/main" val="17351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07DC393-5759-4A7D-8575-505B07B841F2}" type="datetime1">
              <a:rPr lang="en-IN"/>
              <a:pPr>
                <a:defRPr/>
              </a:pPr>
              <a:t>26-07-2018</a:t>
            </a:fld>
            <a:endParaRPr lang="en-IN"/>
          </a:p>
        </p:txBody>
      </p:sp>
      <p:sp>
        <p:nvSpPr>
          <p:cNvPr id="6"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7" name="Slide Number Placeholder 5"/>
          <p:cNvSpPr>
            <a:spLocks noGrp="1"/>
          </p:cNvSpPr>
          <p:nvPr>
            <p:ph type="sldNum" sz="quarter" idx="12"/>
          </p:nvPr>
        </p:nvSpPr>
        <p:spPr/>
        <p:txBody>
          <a:bodyPr/>
          <a:lstStyle>
            <a:lvl1pPr>
              <a:defRPr/>
            </a:lvl1pPr>
          </a:lstStyle>
          <a:p>
            <a:fld id="{4503B3EB-7618-47C5-B09B-39E4155F9D28}" type="slidenum">
              <a:rPr lang="en-IN" altLang="en-US"/>
              <a:pPr/>
              <a:t>‹#›</a:t>
            </a:fld>
            <a:endParaRPr lang="en-IN" altLang="en-US"/>
          </a:p>
        </p:txBody>
      </p:sp>
    </p:spTree>
    <p:extLst>
      <p:ext uri="{BB962C8B-B14F-4D97-AF65-F5344CB8AC3E}">
        <p14:creationId xmlns:p14="http://schemas.microsoft.com/office/powerpoint/2010/main" val="141476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06ED517-5A87-42B1-AA77-D1EB6CE52E87}" type="datetime1">
              <a:rPr lang="en-IN"/>
              <a:pPr>
                <a:defRPr/>
              </a:pPr>
              <a:t>26-07-2018</a:t>
            </a:fld>
            <a:endParaRPr lang="en-IN"/>
          </a:p>
        </p:txBody>
      </p:sp>
      <p:sp>
        <p:nvSpPr>
          <p:cNvPr id="8"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9" name="Slide Number Placeholder 5"/>
          <p:cNvSpPr>
            <a:spLocks noGrp="1"/>
          </p:cNvSpPr>
          <p:nvPr>
            <p:ph type="sldNum" sz="quarter" idx="12"/>
          </p:nvPr>
        </p:nvSpPr>
        <p:spPr/>
        <p:txBody>
          <a:bodyPr/>
          <a:lstStyle>
            <a:lvl1pPr>
              <a:defRPr/>
            </a:lvl1pPr>
          </a:lstStyle>
          <a:p>
            <a:fld id="{65701AC4-7F4B-4F10-8554-56837FEC1657}" type="slidenum">
              <a:rPr lang="en-IN" altLang="en-US"/>
              <a:pPr/>
              <a:t>‹#›</a:t>
            </a:fld>
            <a:endParaRPr lang="en-IN" altLang="en-US"/>
          </a:p>
        </p:txBody>
      </p:sp>
    </p:spTree>
    <p:extLst>
      <p:ext uri="{BB962C8B-B14F-4D97-AF65-F5344CB8AC3E}">
        <p14:creationId xmlns:p14="http://schemas.microsoft.com/office/powerpoint/2010/main" val="5860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67578DB-04E9-4383-AA9D-1A00732D05B5}" type="datetime1">
              <a:rPr lang="en-IN"/>
              <a:pPr>
                <a:defRPr/>
              </a:pPr>
              <a:t>26-07-2018</a:t>
            </a:fld>
            <a:endParaRPr lang="en-IN"/>
          </a:p>
        </p:txBody>
      </p:sp>
      <p:sp>
        <p:nvSpPr>
          <p:cNvPr id="4"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5" name="Slide Number Placeholder 5"/>
          <p:cNvSpPr>
            <a:spLocks noGrp="1"/>
          </p:cNvSpPr>
          <p:nvPr>
            <p:ph type="sldNum" sz="quarter" idx="12"/>
          </p:nvPr>
        </p:nvSpPr>
        <p:spPr/>
        <p:txBody>
          <a:bodyPr/>
          <a:lstStyle>
            <a:lvl1pPr>
              <a:defRPr/>
            </a:lvl1pPr>
          </a:lstStyle>
          <a:p>
            <a:fld id="{2C90AAB0-06BA-408B-B768-9CA9371867E2}" type="slidenum">
              <a:rPr lang="en-IN" altLang="en-US"/>
              <a:pPr/>
              <a:t>‹#›</a:t>
            </a:fld>
            <a:endParaRPr lang="en-IN" altLang="en-US"/>
          </a:p>
        </p:txBody>
      </p:sp>
    </p:spTree>
    <p:extLst>
      <p:ext uri="{BB962C8B-B14F-4D97-AF65-F5344CB8AC3E}">
        <p14:creationId xmlns:p14="http://schemas.microsoft.com/office/powerpoint/2010/main" val="379877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p:cNvSpPr>
            <a:spLocks noGrp="1"/>
          </p:cNvSpPr>
          <p:nvPr>
            <p:ph type="dt" sz="half" idx="10"/>
          </p:nvPr>
        </p:nvSpPr>
        <p:spPr/>
        <p:txBody>
          <a:bodyPr/>
          <a:lstStyle>
            <a:lvl1pPr>
              <a:defRPr/>
            </a:lvl1pPr>
          </a:lstStyle>
          <a:p>
            <a:pPr>
              <a:defRPr/>
            </a:pPr>
            <a:fld id="{134B93D0-96B7-4F77-98D0-D093FE6C1241}" type="datetime1">
              <a:rPr lang="en-IN"/>
              <a:pPr>
                <a:defRPr/>
              </a:pPr>
              <a:t>26-07-2018</a:t>
            </a:fld>
            <a:endParaRPr lang="en-IN"/>
          </a:p>
        </p:txBody>
      </p:sp>
      <p:sp>
        <p:nvSpPr>
          <p:cNvPr id="4" name="Footer Placeholder 2"/>
          <p:cNvSpPr>
            <a:spLocks noGrp="1"/>
          </p:cNvSpPr>
          <p:nvPr>
            <p:ph type="ftr" sz="quarter" idx="11"/>
          </p:nvPr>
        </p:nvSpPr>
        <p:spPr/>
        <p:txBody>
          <a:bodyPr/>
          <a:lstStyle>
            <a:lvl1pPr>
              <a:defRPr>
                <a:solidFill>
                  <a:schemeClr val="tx2">
                    <a:lumMod val="75000"/>
                  </a:schemeClr>
                </a:solidFill>
              </a:defRPr>
            </a:lvl1pPr>
          </a:lstStyle>
          <a:p>
            <a:pPr>
              <a:defRPr/>
            </a:pPr>
            <a:r>
              <a:rPr lang="en-IN"/>
              <a:t>© Indirect Taxes Committee, ICAI</a:t>
            </a:r>
          </a:p>
        </p:txBody>
      </p:sp>
      <p:sp>
        <p:nvSpPr>
          <p:cNvPr id="5" name="Slide Number Placeholder 3"/>
          <p:cNvSpPr>
            <a:spLocks noGrp="1"/>
          </p:cNvSpPr>
          <p:nvPr>
            <p:ph type="sldNum" sz="quarter" idx="12"/>
          </p:nvPr>
        </p:nvSpPr>
        <p:spPr/>
        <p:txBody>
          <a:bodyPr/>
          <a:lstStyle>
            <a:lvl1pPr>
              <a:defRPr/>
            </a:lvl1pPr>
          </a:lstStyle>
          <a:p>
            <a:fld id="{6E308EC4-0D99-442D-8A6F-394856BF0B90}" type="slidenum">
              <a:rPr lang="en-IN" altLang="en-US"/>
              <a:pPr/>
              <a:t>‹#›</a:t>
            </a:fld>
            <a:endParaRPr lang="en-IN" altLang="en-US"/>
          </a:p>
        </p:txBody>
      </p:sp>
    </p:spTree>
    <p:extLst>
      <p:ext uri="{BB962C8B-B14F-4D97-AF65-F5344CB8AC3E}">
        <p14:creationId xmlns:p14="http://schemas.microsoft.com/office/powerpoint/2010/main" val="5259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p:nvSpPr>
          <p:spPr>
            <a:xfrm>
              <a:off x="5713413" y="402504"/>
              <a:ext cx="6054725"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677511">
              <a:off x="3140485" y="1826078"/>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p:cNvSpPr>
            <p:nvPr/>
          </p:nvSpPr>
          <p:spPr bwMode="gray">
            <a:xfrm rot="-5400000">
              <a:off x="2229377"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6"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9ED5DA93-5CFA-4289-B8C3-B85D67CC3499}" type="datetime1">
              <a:rPr lang="en-IN"/>
              <a:pPr>
                <a:defRPr/>
              </a:pPr>
              <a:t>26-07-2018</a:t>
            </a:fld>
            <a:endParaRPr lang="en-IN"/>
          </a:p>
        </p:txBody>
      </p:sp>
      <p:sp>
        <p:nvSpPr>
          <p:cNvPr id="18" name="Footer Placeholder 5"/>
          <p:cNvSpPr>
            <a:spLocks noGrp="1"/>
          </p:cNvSpPr>
          <p:nvPr>
            <p:ph type="ftr" sz="quarter" idx="11"/>
          </p:nvPr>
        </p:nvSpPr>
        <p:spPr/>
        <p:txBody>
          <a:bodyPr/>
          <a:lstStyle>
            <a:lvl1pPr>
              <a:defRPr/>
            </a:lvl1pPr>
          </a:lstStyle>
          <a:p>
            <a:pPr>
              <a:defRPr/>
            </a:pPr>
            <a:r>
              <a:rPr lang="en-IN"/>
              <a:t>© Indirect Taxes Committee, ICAI</a:t>
            </a:r>
          </a:p>
        </p:txBody>
      </p:sp>
      <p:sp>
        <p:nvSpPr>
          <p:cNvPr id="19" name="Slide Number Placeholder 6"/>
          <p:cNvSpPr>
            <a:spLocks noGrp="1"/>
          </p:cNvSpPr>
          <p:nvPr>
            <p:ph type="sldNum" sz="quarter" idx="12"/>
          </p:nvPr>
        </p:nvSpPr>
        <p:spPr/>
        <p:txBody>
          <a:bodyPr/>
          <a:lstStyle>
            <a:lvl1pPr>
              <a:defRPr/>
            </a:lvl1pPr>
          </a:lstStyle>
          <a:p>
            <a:fld id="{777D0402-EA04-4886-9E51-13F540FCAD32}" type="slidenum">
              <a:rPr lang="en-IN" altLang="en-US"/>
              <a:pPr/>
              <a:t>‹#›</a:t>
            </a:fld>
            <a:endParaRPr lang="en-IN" altLang="en-US"/>
          </a:p>
        </p:txBody>
      </p:sp>
    </p:spTree>
    <p:extLst>
      <p:ext uri="{BB962C8B-B14F-4D97-AF65-F5344CB8AC3E}">
        <p14:creationId xmlns:p14="http://schemas.microsoft.com/office/powerpoint/2010/main" val="108858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p:nvSpPr>
          <p:spPr>
            <a:xfrm>
              <a:off x="6172200" y="402504"/>
              <a:ext cx="5595938"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400000">
              <a:off x="3295432"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p:cNvSpPr>
            <p:nvPr/>
          </p:nvSpPr>
          <p:spPr bwMode="gray">
            <a:xfrm rot="-5677511">
              <a:off x="4203594" y="1826078"/>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6"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0A544FA0-ECEA-459F-B7C8-5D1B78583709}" type="datetime1">
              <a:rPr lang="en-IN"/>
              <a:pPr>
                <a:defRPr/>
              </a:pPr>
              <a:t>26-07-2018</a:t>
            </a:fld>
            <a:endParaRPr lang="en-IN"/>
          </a:p>
        </p:txBody>
      </p:sp>
      <p:sp>
        <p:nvSpPr>
          <p:cNvPr id="18" name="Footer Placeholder 5"/>
          <p:cNvSpPr>
            <a:spLocks noGrp="1"/>
          </p:cNvSpPr>
          <p:nvPr>
            <p:ph type="ftr" sz="quarter" idx="11"/>
          </p:nvPr>
        </p:nvSpPr>
        <p:spPr/>
        <p:txBody>
          <a:bodyPr/>
          <a:lstStyle>
            <a:lvl1pPr>
              <a:defRPr/>
            </a:lvl1pPr>
          </a:lstStyle>
          <a:p>
            <a:pPr>
              <a:defRPr/>
            </a:pPr>
            <a:r>
              <a:rPr lang="en-IN"/>
              <a:t>© Indirect Taxes Committee, ICAI</a:t>
            </a:r>
          </a:p>
        </p:txBody>
      </p:sp>
      <p:sp>
        <p:nvSpPr>
          <p:cNvPr id="19" name="Slide Number Placeholder 6"/>
          <p:cNvSpPr>
            <a:spLocks noGrp="1"/>
          </p:cNvSpPr>
          <p:nvPr>
            <p:ph type="sldNum" sz="quarter" idx="12"/>
          </p:nvPr>
        </p:nvSpPr>
        <p:spPr/>
        <p:txBody>
          <a:bodyPr/>
          <a:lstStyle>
            <a:lvl1pPr>
              <a:defRPr/>
            </a:lvl1pPr>
          </a:lstStyle>
          <a:p>
            <a:fld id="{7FA5A3D0-E251-454C-9ACE-E788CF250EC8}" type="slidenum">
              <a:rPr lang="en-IN" altLang="en-US"/>
              <a:pPr/>
              <a:t>‹#›</a:t>
            </a:fld>
            <a:endParaRPr lang="en-IN" altLang="en-US"/>
          </a:p>
        </p:txBody>
      </p:sp>
    </p:spTree>
    <p:extLst>
      <p:ext uri="{BB962C8B-B14F-4D97-AF65-F5344CB8AC3E}">
        <p14:creationId xmlns:p14="http://schemas.microsoft.com/office/powerpoint/2010/main" val="163294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8"/>
          <p:cNvGrpSpPr>
            <a:grpSpLocks/>
          </p:cNvGrpSpPr>
          <p:nvPr/>
        </p:nvGrpSpPr>
        <p:grpSpPr bwMode="auto">
          <a:xfrm>
            <a:off x="0" y="-333375"/>
            <a:ext cx="12192000" cy="4414838"/>
            <a:chOff x="0" y="-298689"/>
            <a:chExt cx="12192000" cy="7163343"/>
          </a:xfrm>
        </p:grpSpPr>
        <p:sp>
          <p:nvSpPr>
            <p:cNvPr id="26" name="Rectangle 25"/>
            <p:cNvSpPr/>
            <p:nvPr/>
          </p:nvSpPr>
          <p:spPr>
            <a:xfrm>
              <a:off x="0" y="-298689"/>
              <a:ext cx="12168000" cy="6048957"/>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userDrawn="1"/>
          </p:nvSpPr>
          <p:spPr>
            <a:xfrm>
              <a:off x="7994651" y="196085"/>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p:cNvSpPr>
              <a:spLocks/>
            </p:cNvSpPr>
            <p:nvPr/>
          </p:nvSpPr>
          <p:spPr bwMode="gray">
            <a:xfrm rot="-589932">
              <a:off x="8490951" y="1797517"/>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2" name="Freeform 5"/>
            <p:cNvSpPr>
              <a:spLocks/>
            </p:cNvSpPr>
            <p:nvPr/>
          </p:nvSpPr>
          <p:spPr bwMode="gray">
            <a:xfrm>
              <a:off x="459506" y="1866405"/>
              <a:ext cx="11277600" cy="4533900"/>
            </a:xfrm>
            <a:custGeom>
              <a:avLst/>
              <a:gdLst>
                <a:gd name="T0" fmla="*/ 0 w 7104"/>
                <a:gd name="T1" fmla="*/ 0 h 2856"/>
                <a:gd name="T2" fmla="*/ 0 w 7104"/>
                <a:gd name="T3" fmla="*/ 2147483647 h 2856"/>
                <a:gd name="T4" fmla="*/ 2147483647 w 7104"/>
                <a:gd name="T5" fmla="*/ 2147483647 h 2856"/>
                <a:gd name="T6" fmla="*/ 2147483647 w 7104"/>
                <a:gd name="T7" fmla="*/ 2147483647 h 2856"/>
                <a:gd name="T8" fmla="*/ 2147483647 w 7104"/>
                <a:gd name="T9" fmla="*/ 2147483647 h 2856"/>
                <a:gd name="T10" fmla="*/ 2147483647 w 7104"/>
                <a:gd name="T11" fmla="*/ 2147483647 h 2856"/>
                <a:gd name="T12" fmla="*/ 2147483647 w 7104"/>
                <a:gd name="T13" fmla="*/ 2147483647 h 2856"/>
                <a:gd name="T14" fmla="*/ 2147483647 w 7104"/>
                <a:gd name="T15" fmla="*/ 2147483647 h 2856"/>
                <a:gd name="T16" fmla="*/ 2147483647 w 7104"/>
                <a:gd name="T17" fmla="*/ 2147483647 h 2856"/>
                <a:gd name="T18" fmla="*/ 2147483647 w 7104"/>
                <a:gd name="T19" fmla="*/ 2147483647 h 2856"/>
                <a:gd name="T20" fmla="*/ 2147483647 w 7104"/>
                <a:gd name="T21" fmla="*/ 2147483647 h 2856"/>
                <a:gd name="T22" fmla="*/ 2147483647 w 7104"/>
                <a:gd name="T23" fmla="*/ 2147483647 h 2856"/>
                <a:gd name="T24" fmla="*/ 2147483647 w 7104"/>
                <a:gd name="T25" fmla="*/ 2147483647 h 2856"/>
                <a:gd name="T26" fmla="*/ 2147483647 w 7104"/>
                <a:gd name="T27" fmla="*/ 2147483647 h 2856"/>
                <a:gd name="T28" fmla="*/ 2147483647 w 7104"/>
                <a:gd name="T29" fmla="*/ 2147483647 h 2856"/>
                <a:gd name="T30" fmla="*/ 2147483647 w 7104"/>
                <a:gd name="T31" fmla="*/ 2147483647 h 2856"/>
                <a:gd name="T32" fmla="*/ 2147483647 w 7104"/>
                <a:gd name="T33" fmla="*/ 2147483647 h 2856"/>
                <a:gd name="T34" fmla="*/ 2147483647 w 7104"/>
                <a:gd name="T35" fmla="*/ 2147483647 h 2856"/>
                <a:gd name="T36" fmla="*/ 2147483647 w 7104"/>
                <a:gd name="T37" fmla="*/ 2147483647 h 2856"/>
                <a:gd name="T38" fmla="*/ 2147483647 w 7104"/>
                <a:gd name="T39" fmla="*/ 2147483647 h 2856"/>
                <a:gd name="T40" fmla="*/ 2147483647 w 7104"/>
                <a:gd name="T41" fmla="*/ 2147483647 h 2856"/>
                <a:gd name="T42" fmla="*/ 2147483647 w 7104"/>
                <a:gd name="T43" fmla="*/ 2147483647 h 2856"/>
                <a:gd name="T44" fmla="*/ 2147483647 w 7104"/>
                <a:gd name="T45" fmla="*/ 2147483647 h 2856"/>
                <a:gd name="T46" fmla="*/ 2147483647 w 7104"/>
                <a:gd name="T47" fmla="*/ 2147483647 h 2856"/>
                <a:gd name="T48" fmla="*/ 2147483647 w 7104"/>
                <a:gd name="T49" fmla="*/ 2147483647 h 2856"/>
                <a:gd name="T50" fmla="*/ 2147483647 w 7104"/>
                <a:gd name="T51" fmla="*/ 2147483647 h 2856"/>
                <a:gd name="T52" fmla="*/ 2147483647 w 7104"/>
                <a:gd name="T53" fmla="*/ 2147483647 h 2856"/>
                <a:gd name="T54" fmla="*/ 2147483647 w 7104"/>
                <a:gd name="T55" fmla="*/ 2147483647 h 2856"/>
                <a:gd name="T56" fmla="*/ 2147483647 w 7104"/>
                <a:gd name="T57" fmla="*/ 2147483647 h 2856"/>
                <a:gd name="T58" fmla="*/ 2147483647 w 7104"/>
                <a:gd name="T59" fmla="*/ 2147483647 h 2856"/>
                <a:gd name="T60" fmla="*/ 2147483647 w 7104"/>
                <a:gd name="T61" fmla="*/ 2147483647 h 2856"/>
                <a:gd name="T62" fmla="*/ 2147483647 w 7104"/>
                <a:gd name="T63" fmla="*/ 2147483647 h 2856"/>
                <a:gd name="T64" fmla="*/ 2147483647 w 7104"/>
                <a:gd name="T65" fmla="*/ 2147483647 h 2856"/>
                <a:gd name="T66" fmla="*/ 2147483647 w 7104"/>
                <a:gd name="T67" fmla="*/ 2147483647 h 2856"/>
                <a:gd name="T68" fmla="*/ 2147483647 w 7104"/>
                <a:gd name="T69" fmla="*/ 2147483647 h 2856"/>
                <a:gd name="T70" fmla="*/ 2147483647 w 7104"/>
                <a:gd name="T71" fmla="*/ 2147483647 h 2856"/>
                <a:gd name="T72" fmla="*/ 2147483647 w 7104"/>
                <a:gd name="T73" fmla="*/ 2147483647 h 2856"/>
                <a:gd name="T74" fmla="*/ 2147483647 w 7104"/>
                <a:gd name="T75" fmla="*/ 2147483647 h 2856"/>
                <a:gd name="T76" fmla="*/ 2147483647 w 7104"/>
                <a:gd name="T77" fmla="*/ 2147483647 h 2856"/>
                <a:gd name="T78" fmla="*/ 2147483647 w 7104"/>
                <a:gd name="T79" fmla="*/ 2147483647 h 2856"/>
                <a:gd name="T80" fmla="*/ 2147483647 w 7104"/>
                <a:gd name="T81" fmla="*/ 2147483647 h 2856"/>
                <a:gd name="T82" fmla="*/ 2147483647 w 7104"/>
                <a:gd name="T83" fmla="*/ 2147483647 h 2856"/>
                <a:gd name="T84" fmla="*/ 2147483647 w 7104"/>
                <a:gd name="T85" fmla="*/ 2147483647 h 2856"/>
                <a:gd name="T86" fmla="*/ 2147483647 w 7104"/>
                <a:gd name="T87" fmla="*/ 2147483647 h 2856"/>
                <a:gd name="T88" fmla="*/ 2147483647 w 7104"/>
                <a:gd name="T89" fmla="*/ 2147483647 h 2856"/>
                <a:gd name="T90" fmla="*/ 2147483647 w 7104"/>
                <a:gd name="T91" fmla="*/ 2147483647 h 2856"/>
                <a:gd name="T92" fmla="*/ 2147483647 w 7104"/>
                <a:gd name="T93" fmla="*/ 2147483647 h 2856"/>
                <a:gd name="T94" fmla="*/ 2147483647 w 7104"/>
                <a:gd name="T95" fmla="*/ 2147483647 h 2856"/>
                <a:gd name="T96" fmla="*/ 2147483647 w 7104"/>
                <a:gd name="T97" fmla="*/ 2147483647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3"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27" name="Title Placeholder 1"/>
          <p:cNvSpPr>
            <a:spLocks noGrp="1"/>
          </p:cNvSpPr>
          <p:nvPr>
            <p:ph type="title"/>
          </p:nvPr>
        </p:nvSpPr>
        <p:spPr bwMode="gray">
          <a:xfrm>
            <a:off x="1352550" y="352425"/>
            <a:ext cx="8761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1216025" y="2243138"/>
            <a:ext cx="876141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0650538" y="6394450"/>
            <a:ext cx="990600" cy="304800"/>
          </a:xfrm>
          <a:prstGeom prst="rect">
            <a:avLst/>
          </a:prstGeom>
        </p:spPr>
        <p:txBody>
          <a:bodyPr vert="horz" lIns="91440" tIns="45720" rIns="91440" bIns="45720" rtlCol="0" anchor="t"/>
          <a:lstStyle>
            <a:lvl1pPr algn="r">
              <a:defRPr sz="1000" b="1" i="0">
                <a:solidFill>
                  <a:schemeClr val="accent1"/>
                </a:solidFill>
              </a:defRPr>
            </a:lvl1pPr>
          </a:lstStyle>
          <a:p>
            <a:pPr>
              <a:defRPr/>
            </a:pPr>
            <a:fld id="{99386A06-2072-450B-A4C7-D5182E152EA6}" type="datetime1">
              <a:rPr lang="en-IN"/>
              <a:pPr>
                <a:defRPr/>
              </a:pPr>
              <a:t>26-07-2018</a:t>
            </a:fld>
            <a:endParaRPr lang="en-IN"/>
          </a:p>
        </p:txBody>
      </p:sp>
      <p:sp>
        <p:nvSpPr>
          <p:cNvPr id="5" name="Footer Placeholder 4"/>
          <p:cNvSpPr>
            <a:spLocks noGrp="1"/>
          </p:cNvSpPr>
          <p:nvPr>
            <p:ph type="ftr" sz="quarter" idx="3"/>
          </p:nvPr>
        </p:nvSpPr>
        <p:spPr>
          <a:xfrm>
            <a:off x="528638" y="6391275"/>
            <a:ext cx="3859212" cy="304800"/>
          </a:xfrm>
          <a:prstGeom prst="rect">
            <a:avLst/>
          </a:prstGeom>
        </p:spPr>
        <p:txBody>
          <a:bodyPr vert="horz" lIns="91440" tIns="45720" rIns="91440" bIns="45720" rtlCol="0" anchor="b"/>
          <a:lstStyle>
            <a:lvl1pPr algn="l">
              <a:defRPr sz="1000" b="1" i="0">
                <a:solidFill>
                  <a:schemeClr val="accent1"/>
                </a:solidFill>
                <a:latin typeface="+mn-lt"/>
              </a:defRPr>
            </a:lvl1pPr>
          </a:lstStyle>
          <a:p>
            <a:pPr>
              <a:defRPr/>
            </a:pPr>
            <a:r>
              <a:rPr lang="en-IN"/>
              <a:t>© Indirect Taxes Committee, ICAI</a:t>
            </a:r>
          </a:p>
        </p:txBody>
      </p:sp>
      <p:sp>
        <p:nvSpPr>
          <p:cNvPr id="22" name="Rectangle 21"/>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088" y="295275"/>
            <a:ext cx="838200" cy="768350"/>
          </a:xfrm>
          <a:prstGeom prst="rect">
            <a:avLst/>
          </a:prstGeom>
        </p:spPr>
        <p:txBody>
          <a:bodyPr vert="horz" wrap="square" lIns="91440" tIns="45720" rIns="91440" bIns="45720" numCol="1" anchor="b" anchorCtr="0" compatLnSpc="1">
            <a:prstTxWarp prst="textNoShape">
              <a:avLst/>
            </a:prstTxWarp>
          </a:bodyPr>
          <a:lstStyle>
            <a:lvl1pPr algn="ctr">
              <a:defRPr sz="2800">
                <a:solidFill>
                  <a:schemeClr val="bg1"/>
                </a:solidFill>
                <a:latin typeface="Times New Roman" panose="02020603050405020304" pitchFamily="18" charset="0"/>
              </a:defRPr>
            </a:lvl1pPr>
          </a:lstStyle>
          <a:p>
            <a:fld id="{7BDDC27E-ED4A-4ED1-9805-5378A698DACF}" type="slidenum">
              <a:rPr lang="en-IN" altLang="en-US"/>
              <a:pPr/>
              <a:t>‹#›</a:t>
            </a:fld>
            <a:endParaRPr lang="en-IN" altLang="en-US"/>
          </a:p>
        </p:txBody>
      </p:sp>
    </p:spTree>
    <p:extLst>
      <p:ext uri="{BB962C8B-B14F-4D97-AF65-F5344CB8AC3E}">
        <p14:creationId xmlns:p14="http://schemas.microsoft.com/office/powerpoint/2010/main" val="2024326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ctr" defTabSz="457200" rtl="0" eaLnBrk="0" fontAlgn="base" hangingPunct="0">
        <a:spcBef>
          <a:spcPct val="0"/>
        </a:spcBef>
        <a:spcAft>
          <a:spcPct val="0"/>
        </a:spcAft>
        <a:defRPr sz="3600" kern="1200">
          <a:solidFill>
            <a:schemeClr val="bg2"/>
          </a:solidFill>
          <a:latin typeface="+mj-lt"/>
          <a:ea typeface="+mj-ea"/>
          <a:cs typeface="+mj-cs"/>
        </a:defRPr>
      </a:lvl1pPr>
      <a:lvl2pPr algn="ctr" defTabSz="457200" rtl="0" eaLnBrk="0" fontAlgn="base" hangingPunct="0">
        <a:spcBef>
          <a:spcPct val="0"/>
        </a:spcBef>
        <a:spcAft>
          <a:spcPct val="0"/>
        </a:spcAft>
        <a:defRPr sz="3600">
          <a:solidFill>
            <a:schemeClr val="bg2"/>
          </a:solidFill>
          <a:latin typeface="Palatino Linotype" panose="02040502050505030304" pitchFamily="18" charset="0"/>
        </a:defRPr>
      </a:lvl2pPr>
      <a:lvl3pPr algn="ctr" defTabSz="457200" rtl="0" eaLnBrk="0" fontAlgn="base" hangingPunct="0">
        <a:spcBef>
          <a:spcPct val="0"/>
        </a:spcBef>
        <a:spcAft>
          <a:spcPct val="0"/>
        </a:spcAft>
        <a:defRPr sz="3600">
          <a:solidFill>
            <a:schemeClr val="bg2"/>
          </a:solidFill>
          <a:latin typeface="Palatino Linotype" panose="02040502050505030304" pitchFamily="18" charset="0"/>
        </a:defRPr>
      </a:lvl3pPr>
      <a:lvl4pPr algn="ctr" defTabSz="457200" rtl="0" eaLnBrk="0" fontAlgn="base" hangingPunct="0">
        <a:spcBef>
          <a:spcPct val="0"/>
        </a:spcBef>
        <a:spcAft>
          <a:spcPct val="0"/>
        </a:spcAft>
        <a:defRPr sz="3600">
          <a:solidFill>
            <a:schemeClr val="bg2"/>
          </a:solidFill>
          <a:latin typeface="Palatino Linotype" panose="02040502050505030304" pitchFamily="18" charset="0"/>
        </a:defRPr>
      </a:lvl4pPr>
      <a:lvl5pPr algn="ctr" defTabSz="457200" rtl="0" eaLnBrk="0" fontAlgn="base" hangingPunct="0">
        <a:spcBef>
          <a:spcPct val="0"/>
        </a:spcBef>
        <a:spcAft>
          <a:spcPct val="0"/>
        </a:spcAft>
        <a:defRPr sz="3600">
          <a:solidFill>
            <a:schemeClr val="bg2"/>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idtc@icai.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hyperlink" Target="http://www.idtc.icai.org/" TargetMode="External"/><Relationship Id="rId2" Type="http://schemas.openxmlformats.org/officeDocument/2006/relationships/hyperlink" Target="mailto:idtc@icai.in"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207008" y="2459736"/>
            <a:ext cx="9848088" cy="950983"/>
          </a:xfrm>
        </p:spPr>
        <p:txBody>
          <a:bodyPr/>
          <a:lstStyle/>
          <a:p>
            <a:pPr eaLnBrk="1" hangingPunct="1"/>
            <a:r>
              <a:rPr lang="en-IN" altLang="en-US" dirty="0"/>
              <a:t>Standardised PPT on GST</a:t>
            </a:r>
            <a:endParaRPr lang="en-IN" altLang="en-US" sz="3600" dirty="0"/>
          </a:p>
        </p:txBody>
      </p:sp>
      <p:sp>
        <p:nvSpPr>
          <p:cNvPr id="3" name="Subtitle 2"/>
          <p:cNvSpPr>
            <a:spLocks noGrp="1"/>
          </p:cNvSpPr>
          <p:nvPr>
            <p:ph type="subTitle" idx="1"/>
          </p:nvPr>
        </p:nvSpPr>
        <p:spPr>
          <a:xfrm>
            <a:off x="2389188" y="4630738"/>
            <a:ext cx="9001125" cy="1655762"/>
          </a:xfrm>
        </p:spPr>
        <p:txBody>
          <a:bodyPr rtlCol="0">
            <a:noAutofit/>
          </a:bodyPr>
          <a:lstStyle/>
          <a:p>
            <a:pPr algn="r" eaLnBrk="1" fontAlgn="auto" hangingPunct="1">
              <a:spcAft>
                <a:spcPts val="0"/>
              </a:spcAft>
              <a:buFont typeface="Wingdings 3" charset="2"/>
              <a:buNone/>
              <a:defRPr/>
            </a:pPr>
            <a:r>
              <a:rPr lang="en-IN" sz="2400" i="1" dirty="0">
                <a:latin typeface="+mj-lt"/>
              </a:rPr>
              <a:t>Indirect Taxes Committee</a:t>
            </a:r>
          </a:p>
          <a:p>
            <a:pPr algn="r" eaLnBrk="1" fontAlgn="auto" hangingPunct="1">
              <a:spcAft>
                <a:spcPts val="0"/>
              </a:spcAft>
              <a:buFont typeface="Wingdings 3" charset="2"/>
              <a:buNone/>
              <a:defRPr/>
            </a:pPr>
            <a:r>
              <a:rPr lang="en-IN" sz="2400" i="1" dirty="0">
                <a:latin typeface="+mj-lt"/>
              </a:rPr>
              <a:t>The Institute of Chartered Accountants of India</a:t>
            </a:r>
          </a:p>
        </p:txBody>
      </p:sp>
    </p:spTree>
    <p:extLst>
      <p:ext uri="{BB962C8B-B14F-4D97-AF65-F5344CB8AC3E}">
        <p14:creationId xmlns:p14="http://schemas.microsoft.com/office/powerpoint/2010/main" val="152737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16025" y="295275"/>
            <a:ext cx="8761413" cy="827088"/>
          </a:xfrm>
        </p:spPr>
        <p:txBody>
          <a:bodyPr/>
          <a:lstStyle/>
          <a:p>
            <a:pPr eaLnBrk="1" hangingPunct="1"/>
            <a:r>
              <a:rPr lang="en-IN" altLang="en-US" sz="3200" dirty="0"/>
              <a:t>Disclaimer and Copy right</a:t>
            </a:r>
          </a:p>
        </p:txBody>
      </p:sp>
      <p:sp>
        <p:nvSpPr>
          <p:cNvPr id="3" name="Content Placeholder 2"/>
          <p:cNvSpPr>
            <a:spLocks noGrp="1"/>
          </p:cNvSpPr>
          <p:nvPr>
            <p:ph idx="1"/>
          </p:nvPr>
        </p:nvSpPr>
        <p:spPr>
          <a:xfrm>
            <a:off x="528638" y="1213306"/>
            <a:ext cx="11193970" cy="3550718"/>
          </a:xfrm>
        </p:spPr>
        <p:txBody>
          <a:bodyPr/>
          <a:lstStyle/>
          <a:p>
            <a:pPr marL="0" indent="0" algn="just" eaLnBrk="1" hangingPunct="1">
              <a:spcBef>
                <a:spcPts val="0"/>
              </a:spcBef>
              <a:buFont typeface="Wingdings 3" panose="05040102010807070707" pitchFamily="18" charset="2"/>
              <a:buNone/>
              <a:defRPr/>
            </a:pPr>
            <a:r>
              <a:rPr lang="en-IN" sz="2200" i="1" dirty="0">
                <a:latin typeface="+mj-lt"/>
              </a:rPr>
              <a:t>This presentation has been prepared to provide a standard ‘user presentation’. The views expressed in this presentation are those of Speaker(s). The Institute of Chartered Accountants of India may not necessarily subscribe to the views expressed by the speaker(s).</a:t>
            </a:r>
          </a:p>
          <a:p>
            <a:pPr marL="0" indent="0" algn="just" eaLnBrk="1" hangingPunct="1">
              <a:spcBef>
                <a:spcPts val="0"/>
              </a:spcBef>
              <a:buFont typeface="Wingdings 3" panose="05040102010807070707" pitchFamily="18" charset="2"/>
              <a:buNone/>
              <a:defRPr/>
            </a:pPr>
            <a:endParaRPr lang="en-IN" sz="2200" i="1" dirty="0">
              <a:latin typeface="+mj-lt"/>
            </a:endParaRPr>
          </a:p>
          <a:p>
            <a:pPr marL="0" indent="0" algn="just" eaLnBrk="1" hangingPunct="1">
              <a:spcBef>
                <a:spcPts val="0"/>
              </a:spcBef>
              <a:buFont typeface="Wingdings 3" panose="05040102010807070707" pitchFamily="18" charset="2"/>
              <a:buNone/>
              <a:defRPr/>
            </a:pPr>
            <a:r>
              <a:rPr lang="en-IN" sz="2200" i="1" dirty="0">
                <a:latin typeface="+mj-lt"/>
              </a:rPr>
              <a:t>The information cited in this presentation has been drawn from various sources. While every efforts have been made to keep the information cited in this presentation error free, the Institute or any office do not take the responsibility for any typographical or clerical error which may have crept in while compiling the information provided in this presentation. Further, the information provided in this presentation are subject to the provisions contained under different acts and members are advised to refer to those relevant provision also. For clarifications write to us at </a:t>
            </a:r>
            <a:r>
              <a:rPr lang="en-IN" sz="2200" i="1" dirty="0">
                <a:latin typeface="+mj-lt"/>
                <a:hlinkClick r:id="rId3"/>
              </a:rPr>
              <a:t>idtc@icai.in</a:t>
            </a:r>
            <a:r>
              <a:rPr lang="en-IN" sz="2200" i="1" dirty="0">
                <a:latin typeface="+mj-lt"/>
              </a:rPr>
              <a:t> </a:t>
            </a:r>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C2E32E35-BC77-4172-8CB8-6389549FA4FC}"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2" name="TextBox 1"/>
          <p:cNvSpPr txBox="1"/>
          <p:nvPr/>
        </p:nvSpPr>
        <p:spPr>
          <a:xfrm>
            <a:off x="3374136" y="5023651"/>
            <a:ext cx="8348472" cy="1107996"/>
          </a:xfrm>
          <a:prstGeom prst="rect">
            <a:avLst/>
          </a:prstGeom>
          <a:noFill/>
        </p:spPr>
        <p:txBody>
          <a:bodyPr wrap="square" rtlCol="0">
            <a:spAutoFit/>
          </a:bodyPr>
          <a:lstStyle/>
          <a:p>
            <a:pPr algn="r"/>
            <a:r>
              <a:rPr lang="en-IN" sz="2200" i="1" dirty="0">
                <a:latin typeface="+mj-lt"/>
              </a:rPr>
              <a:t>© The Institute of Chartered Accountants of India</a:t>
            </a:r>
          </a:p>
          <a:p>
            <a:pPr algn="r"/>
            <a:r>
              <a:rPr lang="en-IN" sz="2200" i="1" dirty="0">
                <a:latin typeface="+mj-lt"/>
              </a:rPr>
              <a:t>This standardised PPT may be used by any person with due acknowledgement to the Indirect Taxes Committee of ICAI. </a:t>
            </a:r>
          </a:p>
        </p:txBody>
      </p:sp>
    </p:spTree>
    <p:extLst>
      <p:ext uri="{BB962C8B-B14F-4D97-AF65-F5344CB8AC3E}">
        <p14:creationId xmlns:p14="http://schemas.microsoft.com/office/powerpoint/2010/main" val="3898079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IN"/>
              <a:t>© Indirect Taxes Committee, ICAI</a:t>
            </a:r>
          </a:p>
        </p:txBody>
      </p:sp>
      <p:sp>
        <p:nvSpPr>
          <p:cNvPr id="7373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CCFF1EC4-4B82-4601-96C3-8ED6FC7CBDBB}"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5" name="Rectangle 4"/>
          <p:cNvSpPr/>
          <p:nvPr/>
        </p:nvSpPr>
        <p:spPr>
          <a:xfrm>
            <a:off x="2828925" y="2828925"/>
            <a:ext cx="6615113" cy="1446550"/>
          </a:xfrm>
          <a:prstGeom prst="rect">
            <a:avLst/>
          </a:prstGeom>
        </p:spPr>
        <p:txBody>
          <a:bodyPr>
            <a:spAutoFit/>
          </a:bodyPr>
          <a:lstStyle/>
          <a:p>
            <a:pPr algn="ctr">
              <a:defRPr/>
            </a:pPr>
            <a:r>
              <a:rPr lang="en-IN" sz="44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t>Inspection, Search, Seizure and Arrest</a:t>
            </a:r>
          </a:p>
        </p:txBody>
      </p:sp>
    </p:spTree>
    <p:extLst>
      <p:ext uri="{BB962C8B-B14F-4D97-AF65-F5344CB8AC3E}">
        <p14:creationId xmlns:p14="http://schemas.microsoft.com/office/powerpoint/2010/main" val="1223474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288" y="198066"/>
            <a:ext cx="8858250" cy="827087"/>
          </a:xfrm>
        </p:spPr>
        <p:txBody>
          <a:bodyPr rtlCol="0">
            <a:noAutofit/>
          </a:bodyPr>
          <a:lstStyle/>
          <a:p>
            <a:pPr eaLnBrk="1" fontAlgn="auto" hangingPunct="1">
              <a:spcAft>
                <a:spcPts val="0"/>
              </a:spcAft>
              <a:defRPr/>
            </a:pPr>
            <a:r>
              <a:rPr lang="en-IN" sz="3200" b="1" dirty="0"/>
              <a:t>Power of Inspection, Search and Seizure – </a:t>
            </a:r>
            <a:r>
              <a:rPr lang="en-IN" sz="3200" b="1" dirty="0" smtClean="0"/>
              <a:t>Section </a:t>
            </a:r>
            <a:r>
              <a:rPr lang="en-IN" sz="3200" b="1" dirty="0"/>
              <a:t>67</a:t>
            </a:r>
            <a:endParaRPr lang="en-IN" sz="3200" dirty="0"/>
          </a:p>
        </p:txBody>
      </p:sp>
      <p:sp>
        <p:nvSpPr>
          <p:cNvPr id="3" name="Footer Placeholder 2"/>
          <p:cNvSpPr>
            <a:spLocks noGrp="1"/>
          </p:cNvSpPr>
          <p:nvPr>
            <p:ph type="ftr" sz="quarter" idx="11"/>
          </p:nvPr>
        </p:nvSpPr>
        <p:spPr/>
        <p:txBody>
          <a:bodyPr/>
          <a:lstStyle/>
          <a:p>
            <a:pPr>
              <a:defRPr/>
            </a:pPr>
            <a:r>
              <a:rPr lang="en-IN"/>
              <a:t>© Indirect Taxes Committee, ICAI</a:t>
            </a:r>
          </a:p>
        </p:txBody>
      </p:sp>
      <p:sp>
        <p:nvSpPr>
          <p:cNvPr id="7270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0581619A-B368-4D35-AEBC-D37CED931F45}" type="slidenum">
              <a:rPr lang="en-IN" altLang="en-US">
                <a:solidFill>
                  <a:schemeClr val="bg1"/>
                </a:solidFill>
              </a:rPr>
              <a:pPr>
                <a:spcBef>
                  <a:spcPct val="0"/>
                </a:spcBef>
                <a:buClrTx/>
                <a:buSzTx/>
                <a:buFontTx/>
                <a:buNone/>
              </a:pPr>
              <a:t>4</a:t>
            </a:fld>
            <a:endParaRPr lang="en-IN" altLang="en-US">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7538226"/>
              </p:ext>
            </p:extLst>
          </p:nvPr>
        </p:nvGraphicFramePr>
        <p:xfrm>
          <a:off x="528638" y="3421312"/>
          <a:ext cx="11058525" cy="2969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6"/>
          <p:cNvGraphicFramePr>
            <a:graphicFrameLocks/>
          </p:cNvGraphicFramePr>
          <p:nvPr>
            <p:extLst>
              <p:ext uri="{D42A27DB-BD31-4B8C-83A1-F6EECF244321}">
                <p14:modId xmlns:p14="http://schemas.microsoft.com/office/powerpoint/2010/main" val="3139172635"/>
              </p:ext>
            </p:extLst>
          </p:nvPr>
        </p:nvGraphicFramePr>
        <p:xfrm>
          <a:off x="528638" y="1305359"/>
          <a:ext cx="11058525" cy="21522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50247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569" y="236538"/>
            <a:ext cx="9345336" cy="827087"/>
          </a:xfrm>
        </p:spPr>
        <p:txBody>
          <a:bodyPr rtlCol="0">
            <a:noAutofit/>
          </a:bodyPr>
          <a:lstStyle/>
          <a:p>
            <a:pPr eaLnBrk="1" fontAlgn="auto" hangingPunct="1">
              <a:spcAft>
                <a:spcPts val="0"/>
              </a:spcAft>
              <a:defRPr/>
            </a:pPr>
            <a:r>
              <a:rPr lang="en-IN" sz="3200" b="1" dirty="0"/>
              <a:t>Power of Inspection, Search and Seizure – </a:t>
            </a:r>
            <a:r>
              <a:rPr lang="en-IN" sz="3200" b="1" dirty="0" smtClean="0"/>
              <a:t>Section </a:t>
            </a:r>
            <a:r>
              <a:rPr lang="en-IN" sz="3200" b="1" dirty="0"/>
              <a:t>67</a:t>
            </a:r>
          </a:p>
        </p:txBody>
      </p:sp>
      <p:sp>
        <p:nvSpPr>
          <p:cNvPr id="3" name="Footer Placeholder 2"/>
          <p:cNvSpPr>
            <a:spLocks noGrp="1"/>
          </p:cNvSpPr>
          <p:nvPr>
            <p:ph type="ftr" sz="quarter" idx="11"/>
          </p:nvPr>
        </p:nvSpPr>
        <p:spPr/>
        <p:txBody>
          <a:bodyPr/>
          <a:lstStyle/>
          <a:p>
            <a:pPr>
              <a:defRPr/>
            </a:pPr>
            <a:r>
              <a:rPr lang="en-IN"/>
              <a:t>© Indirect Taxes Committee, ICAI</a:t>
            </a:r>
          </a:p>
        </p:txBody>
      </p:sp>
      <p:sp>
        <p:nvSpPr>
          <p:cNvPr id="7270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0581619A-B368-4D35-AEBC-D37CED931F45}"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4" name="Content Placeholder 3"/>
          <p:cNvSpPr>
            <a:spLocks noGrp="1"/>
          </p:cNvSpPr>
          <p:nvPr>
            <p:ph idx="1"/>
          </p:nvPr>
        </p:nvSpPr>
        <p:spPr>
          <a:xfrm>
            <a:off x="324465" y="1122362"/>
            <a:ext cx="11680721" cy="5370717"/>
          </a:xfrm>
        </p:spPr>
        <p:txBody>
          <a:bodyPr/>
          <a:lstStyle/>
          <a:p>
            <a:pPr algn="just">
              <a:spcBef>
                <a:spcPts val="0"/>
              </a:spcBef>
            </a:pPr>
            <a:r>
              <a:rPr lang="en-US" sz="2200" dirty="0">
                <a:latin typeface="+mj-lt"/>
              </a:rPr>
              <a:t>If </a:t>
            </a:r>
            <a:r>
              <a:rPr lang="en-US" sz="2200" dirty="0" smtClean="0">
                <a:latin typeface="+mj-lt"/>
              </a:rPr>
              <a:t>not </a:t>
            </a:r>
            <a:r>
              <a:rPr lang="en-US" sz="2200" dirty="0">
                <a:latin typeface="+mj-lt"/>
              </a:rPr>
              <a:t>practicable to </a:t>
            </a:r>
            <a:r>
              <a:rPr lang="en-US" sz="2200" dirty="0" smtClean="0">
                <a:latin typeface="+mj-lt"/>
              </a:rPr>
              <a:t>seize, </a:t>
            </a:r>
            <a:r>
              <a:rPr lang="en-IN" sz="2200" dirty="0">
                <a:latin typeface="+mj-lt"/>
              </a:rPr>
              <a:t>proper </a:t>
            </a:r>
            <a:r>
              <a:rPr lang="en-IN" sz="2200" dirty="0" smtClean="0">
                <a:latin typeface="+mj-lt"/>
              </a:rPr>
              <a:t>officer may </a:t>
            </a:r>
            <a:r>
              <a:rPr lang="en-IN" sz="2200" dirty="0">
                <a:latin typeface="+mj-lt"/>
              </a:rPr>
              <a:t>serve </a:t>
            </a:r>
            <a:r>
              <a:rPr lang="en-IN" sz="2200" dirty="0" smtClean="0">
                <a:latin typeface="+mj-lt"/>
              </a:rPr>
              <a:t>on the owner or the custodian of the goods, an </a:t>
            </a:r>
            <a:r>
              <a:rPr lang="en-IN" sz="2200" dirty="0">
                <a:latin typeface="+mj-lt"/>
              </a:rPr>
              <a:t>order of prohibition in </a:t>
            </a:r>
            <a:r>
              <a:rPr lang="en-IN" sz="2200" b="1" dirty="0">
                <a:latin typeface="+mj-lt"/>
              </a:rPr>
              <a:t>FORM GST INS-03 </a:t>
            </a:r>
            <a:r>
              <a:rPr lang="en-IN" sz="2200" dirty="0">
                <a:latin typeface="+mj-lt"/>
              </a:rPr>
              <a:t>that he shall not remove, part with, or otherwise </a:t>
            </a:r>
            <a:r>
              <a:rPr lang="en-IN" sz="2200" dirty="0" smtClean="0">
                <a:latin typeface="+mj-lt"/>
              </a:rPr>
              <a:t>deal.</a:t>
            </a:r>
            <a:endParaRPr lang="en-US" sz="2200" dirty="0">
              <a:latin typeface="+mj-lt"/>
            </a:endParaRPr>
          </a:p>
          <a:p>
            <a:pPr algn="just">
              <a:spcBef>
                <a:spcPts val="0"/>
              </a:spcBef>
            </a:pPr>
            <a:r>
              <a:rPr lang="en-US" sz="2200" dirty="0" smtClean="0">
                <a:latin typeface="+mj-lt"/>
              </a:rPr>
              <a:t>Custodian </a:t>
            </a:r>
            <a:r>
              <a:rPr lang="en-US" sz="2200" dirty="0">
                <a:latin typeface="+mj-lt"/>
              </a:rPr>
              <a:t>of seized documents is entitled to take photocopy </a:t>
            </a:r>
            <a:r>
              <a:rPr lang="en-IN" sz="2200" dirty="0">
                <a:latin typeface="+mj-lt"/>
              </a:rPr>
              <a:t>or </a:t>
            </a:r>
            <a:r>
              <a:rPr lang="en-US" sz="2200" dirty="0">
                <a:latin typeface="+mj-lt"/>
              </a:rPr>
              <a:t>extract, in presence of </a:t>
            </a:r>
            <a:r>
              <a:rPr lang="en-US" sz="2200" dirty="0" smtClean="0">
                <a:latin typeface="+mj-lt"/>
              </a:rPr>
              <a:t>an authorised officer;</a:t>
            </a:r>
            <a:endParaRPr lang="en-US" sz="2200" dirty="0">
              <a:latin typeface="+mj-lt"/>
            </a:endParaRPr>
          </a:p>
          <a:p>
            <a:pPr algn="just">
              <a:spcBef>
                <a:spcPts val="0"/>
              </a:spcBef>
            </a:pPr>
            <a:r>
              <a:rPr lang="en-US" sz="2200" dirty="0" smtClean="0">
                <a:latin typeface="+mj-lt"/>
              </a:rPr>
              <a:t>Seized </a:t>
            </a:r>
            <a:r>
              <a:rPr lang="en-US" sz="2200" dirty="0">
                <a:latin typeface="+mj-lt"/>
              </a:rPr>
              <a:t>goods shall be released on execution of bond/ furnishing </a:t>
            </a:r>
            <a:r>
              <a:rPr lang="en-US" sz="2200" dirty="0" smtClean="0">
                <a:latin typeface="+mj-lt"/>
              </a:rPr>
              <a:t>security </a:t>
            </a:r>
            <a:r>
              <a:rPr lang="en-US" sz="2200" dirty="0" smtClean="0">
                <a:latin typeface="+mj-lt"/>
              </a:rPr>
              <a:t>of </a:t>
            </a:r>
            <a:r>
              <a:rPr lang="en-US" sz="2200" dirty="0">
                <a:latin typeface="+mj-lt"/>
              </a:rPr>
              <a:t>such quantum </a:t>
            </a:r>
            <a:r>
              <a:rPr lang="en-US" sz="2200" dirty="0">
                <a:latin typeface="+mj-lt"/>
              </a:rPr>
              <a:t>in FORM GST INS-04 </a:t>
            </a:r>
            <a:r>
              <a:rPr lang="en-US" sz="2200" dirty="0" smtClean="0">
                <a:latin typeface="+mj-lt"/>
              </a:rPr>
              <a:t>as </a:t>
            </a:r>
            <a:r>
              <a:rPr lang="en-US" sz="2200" dirty="0">
                <a:latin typeface="+mj-lt"/>
              </a:rPr>
              <a:t>may be prescribed or on payment of applicable tax, interest and penalty;</a:t>
            </a:r>
          </a:p>
          <a:p>
            <a:pPr algn="just">
              <a:spcBef>
                <a:spcPts val="0"/>
              </a:spcBef>
            </a:pPr>
            <a:r>
              <a:rPr lang="en-US" sz="2200" dirty="0" smtClean="0">
                <a:latin typeface="+mj-lt"/>
              </a:rPr>
              <a:t>The </a:t>
            </a:r>
            <a:r>
              <a:rPr lang="en-US" sz="2200" dirty="0">
                <a:latin typeface="+mj-lt"/>
              </a:rPr>
              <a:t>officer is bound to issue the notice within 6 months of such seizure else seized goods are liable to be returned competent authority may extend the notice for a further period of 6 months for sufficient causes;</a:t>
            </a:r>
          </a:p>
          <a:p>
            <a:pPr algn="just">
              <a:spcBef>
                <a:spcPts val="0"/>
              </a:spcBef>
            </a:pPr>
            <a:r>
              <a:rPr lang="en-US" sz="2200" dirty="0" smtClean="0">
                <a:latin typeface="+mj-lt"/>
              </a:rPr>
              <a:t>Disposal </a:t>
            </a:r>
            <a:r>
              <a:rPr lang="en-US" sz="2200" dirty="0">
                <a:latin typeface="+mj-lt"/>
              </a:rPr>
              <a:t>permitted of goods which are of perishable or hazardous nature, or of depreciating value by passage of time or there is constrained for storage </a:t>
            </a:r>
            <a:r>
              <a:rPr lang="en-US" sz="2200" dirty="0" smtClean="0">
                <a:latin typeface="+mj-lt"/>
              </a:rPr>
              <a:t>immediately.</a:t>
            </a:r>
          </a:p>
          <a:p>
            <a:pPr algn="just">
              <a:spcBef>
                <a:spcPts val="0"/>
              </a:spcBef>
            </a:pPr>
            <a:r>
              <a:rPr lang="en-US" sz="2200" dirty="0" smtClean="0">
                <a:latin typeface="+mj-lt"/>
              </a:rPr>
              <a:t>Those goods </a:t>
            </a:r>
            <a:r>
              <a:rPr lang="en-IN" sz="2200" dirty="0" smtClean="0">
                <a:latin typeface="+mj-lt"/>
              </a:rPr>
              <a:t>or </a:t>
            </a:r>
            <a:r>
              <a:rPr lang="en-IN" sz="2200" dirty="0">
                <a:latin typeface="+mj-lt"/>
              </a:rPr>
              <a:t>things seized </a:t>
            </a:r>
            <a:r>
              <a:rPr lang="en-IN" sz="2200" dirty="0" smtClean="0">
                <a:latin typeface="+mj-lt"/>
              </a:rPr>
              <a:t>of </a:t>
            </a:r>
            <a:r>
              <a:rPr lang="en-IN" sz="2200" dirty="0">
                <a:latin typeface="+mj-lt"/>
              </a:rPr>
              <a:t>perishable or hazardous nature</a:t>
            </a:r>
            <a:r>
              <a:rPr lang="en-US" sz="2200" dirty="0" smtClean="0">
                <a:latin typeface="+mj-lt"/>
              </a:rPr>
              <a:t> may be released on payment of </a:t>
            </a:r>
            <a:r>
              <a:rPr lang="en-IN" sz="2200" dirty="0">
                <a:latin typeface="+mj-lt"/>
              </a:rPr>
              <a:t>an amount equivalent to the market price of such goods </a:t>
            </a:r>
            <a:r>
              <a:rPr lang="en-IN" sz="2200" dirty="0" smtClean="0">
                <a:latin typeface="+mj-lt"/>
              </a:rPr>
              <a:t>or amount </a:t>
            </a:r>
            <a:r>
              <a:rPr lang="en-IN" sz="2200" dirty="0">
                <a:latin typeface="+mj-lt"/>
              </a:rPr>
              <a:t>of tax, interest </a:t>
            </a:r>
            <a:r>
              <a:rPr lang="en-IN" sz="2200" dirty="0" smtClean="0">
                <a:latin typeface="+mj-lt"/>
              </a:rPr>
              <a:t>&amp; penalty </a:t>
            </a:r>
            <a:r>
              <a:rPr lang="en-IN" sz="2200" dirty="0">
                <a:latin typeface="+mj-lt"/>
              </a:rPr>
              <a:t>that is or may become </a:t>
            </a:r>
            <a:r>
              <a:rPr lang="en-IN" sz="2200" dirty="0" smtClean="0">
                <a:latin typeface="+mj-lt"/>
              </a:rPr>
              <a:t>payable, </a:t>
            </a:r>
            <a:r>
              <a:rPr lang="en-IN" sz="2200" dirty="0">
                <a:latin typeface="+mj-lt"/>
              </a:rPr>
              <a:t>whichever is </a:t>
            </a:r>
            <a:r>
              <a:rPr lang="en-IN" sz="2200" dirty="0" smtClean="0">
                <a:latin typeface="+mj-lt"/>
              </a:rPr>
              <a:t>lower.</a:t>
            </a:r>
            <a:endParaRPr lang="en-US" sz="2200" dirty="0">
              <a:latin typeface="+mj-lt"/>
            </a:endParaRPr>
          </a:p>
          <a:p>
            <a:pPr algn="just">
              <a:spcBef>
                <a:spcPts val="0"/>
              </a:spcBef>
            </a:pPr>
            <a:endParaRPr lang="en-IN" sz="2200" dirty="0">
              <a:latin typeface="+mj-lt"/>
            </a:endParaRPr>
          </a:p>
        </p:txBody>
      </p:sp>
    </p:spTree>
    <p:extLst>
      <p:ext uri="{BB962C8B-B14F-4D97-AF65-F5344CB8AC3E}">
        <p14:creationId xmlns:p14="http://schemas.microsoft.com/office/powerpoint/2010/main" val="1567459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025" y="316963"/>
            <a:ext cx="8761413" cy="826700"/>
          </a:xfrm>
        </p:spPr>
        <p:txBody>
          <a:bodyPr/>
          <a:lstStyle/>
          <a:p>
            <a:r>
              <a:rPr lang="en-IN" b="1" dirty="0"/>
              <a:t>Power of Inspection, Search and Seizure – </a:t>
            </a:r>
            <a:r>
              <a:rPr lang="en-IN" b="1" dirty="0" smtClean="0"/>
              <a:t>Section </a:t>
            </a:r>
            <a:r>
              <a:rPr lang="en-IN" b="1" dirty="0"/>
              <a:t>67</a:t>
            </a:r>
            <a:endParaRPr lang="en-IN" dirty="0"/>
          </a:p>
        </p:txBody>
      </p:sp>
      <p:sp>
        <p:nvSpPr>
          <p:cNvPr id="3" name="Content Placeholder 2"/>
          <p:cNvSpPr>
            <a:spLocks noGrp="1"/>
          </p:cNvSpPr>
          <p:nvPr>
            <p:ph idx="1"/>
          </p:nvPr>
        </p:nvSpPr>
        <p:spPr>
          <a:xfrm>
            <a:off x="528638" y="1400175"/>
            <a:ext cx="11187111" cy="4991100"/>
          </a:xfrm>
        </p:spPr>
        <p:txBody>
          <a:bodyPr/>
          <a:lstStyle/>
          <a:p>
            <a:pPr algn="just">
              <a:spcBef>
                <a:spcPts val="0"/>
              </a:spcBef>
            </a:pPr>
            <a:r>
              <a:rPr lang="en-IN" sz="2200" dirty="0">
                <a:latin typeface="+mj-lt"/>
              </a:rPr>
              <a:t>Where the taxable person fails to pay </a:t>
            </a:r>
            <a:r>
              <a:rPr lang="en-IN" sz="2200" dirty="0" smtClean="0">
                <a:latin typeface="+mj-lt"/>
              </a:rPr>
              <a:t>the above </a:t>
            </a:r>
            <a:r>
              <a:rPr lang="en-IN" sz="2200" dirty="0">
                <a:latin typeface="+mj-lt"/>
              </a:rPr>
              <a:t>amount </a:t>
            </a:r>
            <a:r>
              <a:rPr lang="en-IN" sz="2200" dirty="0" smtClean="0">
                <a:latin typeface="+mj-lt"/>
              </a:rPr>
              <a:t>in </a:t>
            </a:r>
            <a:r>
              <a:rPr lang="en-IN" sz="2200" dirty="0">
                <a:latin typeface="+mj-lt"/>
              </a:rPr>
              <a:t>respect of the said goods or things, the Commissioner may dispose </a:t>
            </a:r>
            <a:r>
              <a:rPr lang="en-IN" sz="2200" dirty="0" smtClean="0">
                <a:latin typeface="+mj-lt"/>
              </a:rPr>
              <a:t>of them and </a:t>
            </a:r>
            <a:r>
              <a:rPr lang="en-IN" sz="2200" dirty="0">
                <a:latin typeface="+mj-lt"/>
              </a:rPr>
              <a:t>the amount realized </a:t>
            </a:r>
            <a:r>
              <a:rPr lang="en-IN" sz="2200" dirty="0" smtClean="0">
                <a:latin typeface="+mj-lt"/>
              </a:rPr>
              <a:t>shall </a:t>
            </a:r>
            <a:r>
              <a:rPr lang="en-IN" sz="2200" dirty="0">
                <a:latin typeface="+mj-lt"/>
              </a:rPr>
              <a:t>be adjusted against </a:t>
            </a:r>
            <a:r>
              <a:rPr lang="en-IN" sz="2200" dirty="0" smtClean="0">
                <a:latin typeface="+mj-lt"/>
              </a:rPr>
              <a:t>tax</a:t>
            </a:r>
            <a:r>
              <a:rPr lang="en-IN" sz="2200" dirty="0">
                <a:latin typeface="+mj-lt"/>
              </a:rPr>
              <a:t>, interest, penalty, or any other amount </a:t>
            </a:r>
            <a:r>
              <a:rPr lang="en-IN" sz="2200" dirty="0" smtClean="0">
                <a:latin typeface="+mj-lt"/>
              </a:rPr>
              <a:t>payable.</a:t>
            </a:r>
          </a:p>
          <a:p>
            <a:pPr algn="just">
              <a:spcBef>
                <a:spcPts val="0"/>
              </a:spcBef>
            </a:pPr>
            <a:r>
              <a:rPr lang="en-US" sz="2200" dirty="0" smtClean="0">
                <a:latin typeface="+mj-lt"/>
              </a:rPr>
              <a:t>Proper officer </a:t>
            </a:r>
            <a:r>
              <a:rPr lang="en-US" sz="2200" dirty="0">
                <a:latin typeface="+mj-lt"/>
              </a:rPr>
              <a:t>to maintain inventory of Goods seized;</a:t>
            </a:r>
          </a:p>
          <a:p>
            <a:pPr algn="just">
              <a:spcBef>
                <a:spcPts val="0"/>
              </a:spcBef>
            </a:pPr>
            <a:r>
              <a:rPr lang="en-US" sz="2200" dirty="0">
                <a:latin typeface="+mj-lt"/>
              </a:rPr>
              <a:t>Provisions of </a:t>
            </a:r>
            <a:r>
              <a:rPr lang="en-US" sz="2200" dirty="0" smtClean="0">
                <a:latin typeface="+mj-lt"/>
              </a:rPr>
              <a:t>the Code </a:t>
            </a:r>
            <a:r>
              <a:rPr lang="en-US" sz="2200" dirty="0">
                <a:latin typeface="+mj-lt"/>
              </a:rPr>
              <a:t>of Criminal Procedure, 1973 relating to search and seizure apply and powers </a:t>
            </a:r>
            <a:r>
              <a:rPr lang="en-US" sz="2200" dirty="0" smtClean="0">
                <a:latin typeface="+mj-lt"/>
              </a:rPr>
              <a:t>related to ‘Magistrate</a:t>
            </a:r>
            <a:r>
              <a:rPr lang="en-US" sz="2200" dirty="0">
                <a:latin typeface="+mj-lt"/>
              </a:rPr>
              <a:t>’ to be possessed by CGST/ SGST Principal Commissioner or Commissioner;</a:t>
            </a:r>
          </a:p>
          <a:p>
            <a:pPr algn="just">
              <a:spcBef>
                <a:spcPts val="0"/>
              </a:spcBef>
            </a:pPr>
            <a:r>
              <a:rPr lang="en-IN" sz="2400" dirty="0"/>
              <a:t>Where </a:t>
            </a:r>
            <a:r>
              <a:rPr lang="en-IN" sz="2400" dirty="0" smtClean="0"/>
              <a:t>proper </a:t>
            </a:r>
            <a:r>
              <a:rPr lang="en-IN" sz="2400" dirty="0"/>
              <a:t>officer has reasons to believe that any person has evaded or is attempting to evade the payment of any tax, he may, for reasons to be recorded in writing, seize the accounts, registers or documents </a:t>
            </a:r>
            <a:r>
              <a:rPr lang="en-IN" sz="2400" dirty="0" smtClean="0"/>
              <a:t>produced </a:t>
            </a:r>
            <a:r>
              <a:rPr lang="en-IN" sz="2400" dirty="0"/>
              <a:t>before him and shall grant a receipt for the same, and shall retain the same for so long as may be </a:t>
            </a:r>
            <a:r>
              <a:rPr lang="en-IN" sz="2400" dirty="0" smtClean="0"/>
              <a:t>necessary</a:t>
            </a:r>
          </a:p>
          <a:p>
            <a:pPr algn="just">
              <a:spcBef>
                <a:spcPts val="0"/>
              </a:spcBef>
            </a:pPr>
            <a:r>
              <a:rPr lang="en-IN" sz="2400" dirty="0" smtClean="0"/>
              <a:t>Commissioner </a:t>
            </a:r>
            <a:r>
              <a:rPr lang="en-IN" sz="2400" dirty="0"/>
              <a:t>or an officer authorised </a:t>
            </a:r>
            <a:r>
              <a:rPr lang="en-IN" sz="2400" dirty="0" smtClean="0"/>
              <a:t>may purchase any goods and/services from business </a:t>
            </a:r>
            <a:r>
              <a:rPr lang="en-IN" sz="2400" dirty="0"/>
              <a:t>premises of any taxable person, to check </a:t>
            </a:r>
            <a:r>
              <a:rPr lang="en-IN" sz="2400" dirty="0" smtClean="0"/>
              <a:t>issue </a:t>
            </a:r>
            <a:r>
              <a:rPr lang="en-IN" sz="2400" dirty="0"/>
              <a:t>of tax </a:t>
            </a:r>
            <a:r>
              <a:rPr lang="en-IN" sz="2400" dirty="0" smtClean="0"/>
              <a:t>invoices/bills </a:t>
            </a:r>
            <a:r>
              <a:rPr lang="en-IN" sz="2400" dirty="0"/>
              <a:t>of </a:t>
            </a:r>
            <a:r>
              <a:rPr lang="en-IN" sz="2400" dirty="0" smtClean="0"/>
              <a:t>supply, </a:t>
            </a:r>
            <a:r>
              <a:rPr lang="en-IN" sz="2400" dirty="0"/>
              <a:t>and on return of goods so </a:t>
            </a:r>
            <a:r>
              <a:rPr lang="en-IN" sz="2400" dirty="0" smtClean="0"/>
              <a:t>purchased, </a:t>
            </a:r>
            <a:r>
              <a:rPr lang="en-IN" sz="2400" dirty="0"/>
              <a:t>such taxable person </a:t>
            </a:r>
            <a:r>
              <a:rPr lang="en-IN" sz="2400" dirty="0" smtClean="0"/>
              <a:t>shall </a:t>
            </a:r>
            <a:r>
              <a:rPr lang="en-IN" sz="2400" dirty="0"/>
              <a:t>refund </a:t>
            </a:r>
            <a:r>
              <a:rPr lang="en-IN" sz="2400" dirty="0" smtClean="0"/>
              <a:t>amount </a:t>
            </a:r>
            <a:r>
              <a:rPr lang="en-IN" sz="2400" dirty="0"/>
              <a:t>so </a:t>
            </a:r>
            <a:r>
              <a:rPr lang="en-IN" sz="2400" dirty="0" smtClean="0"/>
              <a:t>paid.</a:t>
            </a:r>
          </a:p>
        </p:txBody>
      </p:sp>
      <p:sp>
        <p:nvSpPr>
          <p:cNvPr id="4" name="Footer Placeholder 3"/>
          <p:cNvSpPr>
            <a:spLocks noGrp="1"/>
          </p:cNvSpPr>
          <p:nvPr>
            <p:ph type="ftr" sz="quarter" idx="11"/>
          </p:nvPr>
        </p:nvSpPr>
        <p:spPr/>
        <p:txBody>
          <a:bodyPr/>
          <a:lstStyle/>
          <a:p>
            <a:pPr>
              <a:defRPr/>
            </a:pPr>
            <a:r>
              <a:rPr lang="en-IN" dirty="0" smtClean="0"/>
              <a:t>© Indirect Taxes Committee, ICAI</a:t>
            </a:r>
            <a:endParaRPr lang="en-IN" dirty="0"/>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6</a:t>
            </a:fld>
            <a:endParaRPr lang="en-IN" altLang="en-US"/>
          </a:p>
        </p:txBody>
      </p:sp>
    </p:spTree>
    <p:extLst>
      <p:ext uri="{BB962C8B-B14F-4D97-AF65-F5344CB8AC3E}">
        <p14:creationId xmlns:p14="http://schemas.microsoft.com/office/powerpoint/2010/main" val="2204072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025" y="236538"/>
            <a:ext cx="9043711" cy="827087"/>
          </a:xfrm>
        </p:spPr>
        <p:txBody>
          <a:bodyPr rtlCol="0">
            <a:noAutofit/>
          </a:bodyPr>
          <a:lstStyle/>
          <a:p>
            <a:pPr eaLnBrk="1" fontAlgn="auto" hangingPunct="1">
              <a:spcAft>
                <a:spcPts val="0"/>
              </a:spcAft>
              <a:defRPr/>
            </a:pPr>
            <a:r>
              <a:rPr lang="en-IN" sz="3200" b="1" dirty="0"/>
              <a:t>Power of Inspection and Arrest – </a:t>
            </a:r>
            <a:r>
              <a:rPr lang="en-IN" sz="3200" b="1" dirty="0" smtClean="0"/>
              <a:t>Sections </a:t>
            </a:r>
            <a:r>
              <a:rPr lang="en-IN" sz="3200" b="1" dirty="0"/>
              <a:t>68 and 69</a:t>
            </a:r>
          </a:p>
        </p:txBody>
      </p:sp>
      <p:sp>
        <p:nvSpPr>
          <p:cNvPr id="3" name="Footer Placeholder 2"/>
          <p:cNvSpPr>
            <a:spLocks noGrp="1"/>
          </p:cNvSpPr>
          <p:nvPr>
            <p:ph type="ftr" sz="quarter" idx="11"/>
          </p:nvPr>
        </p:nvSpPr>
        <p:spPr/>
        <p:txBody>
          <a:bodyPr/>
          <a:lstStyle/>
          <a:p>
            <a:pPr>
              <a:defRPr/>
            </a:pPr>
            <a:r>
              <a:rPr lang="en-IN"/>
              <a:t>© Indirect Taxes Committee, ICAI</a:t>
            </a:r>
          </a:p>
        </p:txBody>
      </p:sp>
      <p:sp>
        <p:nvSpPr>
          <p:cNvPr id="7270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0581619A-B368-4D35-AEBC-D37CED931F45}"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4" name="Content Placeholder 3"/>
          <p:cNvSpPr>
            <a:spLocks noGrp="1"/>
          </p:cNvSpPr>
          <p:nvPr>
            <p:ph idx="1"/>
          </p:nvPr>
        </p:nvSpPr>
        <p:spPr>
          <a:xfrm>
            <a:off x="528638" y="1300295"/>
            <a:ext cx="11109179" cy="5395780"/>
          </a:xfrm>
        </p:spPr>
        <p:txBody>
          <a:bodyPr/>
          <a:lstStyle/>
          <a:p>
            <a:pPr algn="just">
              <a:spcBef>
                <a:spcPts val="0"/>
              </a:spcBef>
            </a:pPr>
            <a:r>
              <a:rPr lang="en-US" sz="2200" dirty="0">
                <a:latin typeface="+mj-lt"/>
              </a:rPr>
              <a:t>The Central Govt or State Govt may require the person in charge of </a:t>
            </a:r>
            <a:r>
              <a:rPr lang="en-US" sz="2200" dirty="0" smtClean="0">
                <a:latin typeface="+mj-lt"/>
              </a:rPr>
              <a:t>conveyance </a:t>
            </a:r>
            <a:r>
              <a:rPr lang="en-US" sz="2200" dirty="0">
                <a:latin typeface="+mj-lt"/>
              </a:rPr>
              <a:t>carrying any consignment of goods exceeding the specified value to carry prescribed documents which need to be produced for verification when vehicle is intercepted by Proper Officer;</a:t>
            </a:r>
          </a:p>
          <a:p>
            <a:pPr algn="just">
              <a:spcBef>
                <a:spcPts val="0"/>
              </a:spcBef>
            </a:pPr>
            <a:endParaRPr lang="en-US" sz="2200" dirty="0">
              <a:latin typeface="+mj-lt"/>
            </a:endParaRPr>
          </a:p>
          <a:p>
            <a:pPr algn="just">
              <a:spcBef>
                <a:spcPts val="0"/>
              </a:spcBef>
            </a:pPr>
            <a:r>
              <a:rPr lang="en-US" sz="2200" dirty="0">
                <a:latin typeface="+mj-lt"/>
              </a:rPr>
              <a:t>The person committing an offence of tax evasion or repletion of tax evasion (as provided u/s 132) may </a:t>
            </a:r>
            <a:r>
              <a:rPr lang="en-IN" sz="2200" dirty="0">
                <a:latin typeface="+mj-lt"/>
              </a:rPr>
              <a:t>be arrested by officer on authorization from the Commissioner of CGST / SGST;</a:t>
            </a:r>
            <a:endParaRPr lang="en-US" sz="2200" dirty="0">
              <a:latin typeface="+mj-lt"/>
            </a:endParaRPr>
          </a:p>
          <a:p>
            <a:pPr algn="just">
              <a:spcBef>
                <a:spcPts val="0"/>
              </a:spcBef>
            </a:pPr>
            <a:endParaRPr lang="en-US" sz="2200" dirty="0">
              <a:latin typeface="+mj-lt"/>
            </a:endParaRPr>
          </a:p>
          <a:p>
            <a:pPr algn="just">
              <a:spcBef>
                <a:spcPts val="0"/>
              </a:spcBef>
            </a:pPr>
            <a:r>
              <a:rPr lang="en-US" sz="2200" dirty="0">
                <a:latin typeface="+mj-lt"/>
              </a:rPr>
              <a:t>The person so arrested </a:t>
            </a:r>
            <a:r>
              <a:rPr lang="en-IN" sz="2200" dirty="0">
                <a:latin typeface="+mj-lt"/>
              </a:rPr>
              <a:t>is required to be produced before magistrate within 24 hours in case of cognizable offences;</a:t>
            </a:r>
          </a:p>
          <a:p>
            <a:pPr algn="just">
              <a:spcBef>
                <a:spcPts val="0"/>
              </a:spcBef>
            </a:pPr>
            <a:endParaRPr lang="en-IN" sz="2200" dirty="0">
              <a:latin typeface="+mj-lt"/>
            </a:endParaRPr>
          </a:p>
          <a:p>
            <a:pPr algn="just">
              <a:spcBef>
                <a:spcPts val="0"/>
              </a:spcBef>
            </a:pPr>
            <a:r>
              <a:rPr lang="en-IN" sz="2200" dirty="0">
                <a:latin typeface="+mj-lt"/>
              </a:rPr>
              <a:t>In case of non-cognizable and bailable offences the Assistant/Deputy Commissioner may grant the </a:t>
            </a:r>
            <a:r>
              <a:rPr lang="en-IN" sz="2200" dirty="0">
                <a:latin typeface="+mj-lt"/>
              </a:rPr>
              <a:t>bail </a:t>
            </a:r>
            <a:r>
              <a:rPr lang="en-IN" sz="2200" dirty="0" smtClean="0">
                <a:latin typeface="+mj-lt"/>
              </a:rPr>
              <a:t>having same </a:t>
            </a:r>
            <a:r>
              <a:rPr lang="en-IN" sz="2200" dirty="0">
                <a:latin typeface="+mj-lt"/>
              </a:rPr>
              <a:t>powers and </a:t>
            </a:r>
            <a:r>
              <a:rPr lang="en-IN" sz="2200" dirty="0" smtClean="0">
                <a:latin typeface="+mj-lt"/>
              </a:rPr>
              <a:t>subject </a:t>
            </a:r>
            <a:r>
              <a:rPr lang="en-IN" sz="2200" dirty="0">
                <a:latin typeface="+mj-lt"/>
              </a:rPr>
              <a:t>to the </a:t>
            </a:r>
            <a:r>
              <a:rPr lang="en-IN" sz="2200" dirty="0" smtClean="0">
                <a:latin typeface="+mj-lt"/>
              </a:rPr>
              <a:t>same provisions </a:t>
            </a:r>
            <a:r>
              <a:rPr lang="en-IN" sz="2200" dirty="0">
                <a:latin typeface="+mj-lt"/>
              </a:rPr>
              <a:t>as an officer-in-charge of a police station</a:t>
            </a:r>
            <a:endParaRPr lang="en-US" sz="2200" dirty="0">
              <a:latin typeface="+mj-lt"/>
            </a:endParaRPr>
          </a:p>
        </p:txBody>
      </p:sp>
    </p:spTree>
    <p:extLst>
      <p:ext uri="{BB962C8B-B14F-4D97-AF65-F5344CB8AC3E}">
        <p14:creationId xmlns:p14="http://schemas.microsoft.com/office/powerpoint/2010/main" val="3265219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803" y="326592"/>
            <a:ext cx="8761413" cy="827087"/>
          </a:xfrm>
        </p:spPr>
        <p:txBody>
          <a:bodyPr rtlCol="0">
            <a:noAutofit/>
          </a:bodyPr>
          <a:lstStyle/>
          <a:p>
            <a:pPr eaLnBrk="1" fontAlgn="auto" hangingPunct="1">
              <a:spcAft>
                <a:spcPts val="0"/>
              </a:spcAft>
              <a:defRPr/>
            </a:pPr>
            <a:r>
              <a:rPr lang="en-IN" sz="3200" b="1" dirty="0"/>
              <a:t>Power to issue </a:t>
            </a:r>
            <a:r>
              <a:rPr lang="en-IN" sz="3200" b="1" dirty="0" smtClean="0"/>
              <a:t>Summon </a:t>
            </a:r>
            <a:r>
              <a:rPr lang="en-IN" sz="3200" b="1" dirty="0"/>
              <a:t>and Access to Business premises – </a:t>
            </a:r>
            <a:r>
              <a:rPr lang="en-IN" sz="3200" b="1" dirty="0" smtClean="0"/>
              <a:t>Sections </a:t>
            </a:r>
            <a:r>
              <a:rPr lang="en-IN" sz="3200" b="1" dirty="0"/>
              <a:t>70 and 71</a:t>
            </a:r>
          </a:p>
        </p:txBody>
      </p:sp>
      <p:sp>
        <p:nvSpPr>
          <p:cNvPr id="3" name="Footer Placeholder 2"/>
          <p:cNvSpPr>
            <a:spLocks noGrp="1"/>
          </p:cNvSpPr>
          <p:nvPr>
            <p:ph type="ftr" sz="quarter" idx="11"/>
          </p:nvPr>
        </p:nvSpPr>
        <p:spPr/>
        <p:txBody>
          <a:bodyPr/>
          <a:lstStyle/>
          <a:p>
            <a:pPr>
              <a:defRPr/>
            </a:pPr>
            <a:r>
              <a:rPr lang="en-IN"/>
              <a:t>© Indirect Taxes Committee, ICAI</a:t>
            </a:r>
          </a:p>
        </p:txBody>
      </p:sp>
      <p:sp>
        <p:nvSpPr>
          <p:cNvPr id="7270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0581619A-B368-4D35-AEBC-D37CED931F45}" type="slidenum">
              <a:rPr lang="en-IN" altLang="en-US">
                <a:solidFill>
                  <a:schemeClr val="bg1"/>
                </a:solidFill>
              </a:rPr>
              <a:pPr>
                <a:spcBef>
                  <a:spcPct val="0"/>
                </a:spcBef>
                <a:buClrTx/>
                <a:buSzTx/>
                <a:buFontTx/>
                <a:buNone/>
              </a:pPr>
              <a:t>8</a:t>
            </a:fld>
            <a:endParaRPr lang="en-IN" altLang="en-US">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1633707"/>
              </p:ext>
            </p:extLst>
          </p:nvPr>
        </p:nvGraphicFramePr>
        <p:xfrm>
          <a:off x="528638" y="1243734"/>
          <a:ext cx="11109179" cy="4881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8764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7013" y="1987550"/>
            <a:ext cx="6657975" cy="1862138"/>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pPr algn="ctr">
              <a:defRPr/>
            </a:pPr>
            <a:r>
              <a:rPr lang="en-US" sz="11500" dirty="0">
                <a:ln w="0"/>
                <a:solidFill>
                  <a:schemeClr val="tx2">
                    <a:lumMod val="75000"/>
                  </a:schemeClr>
                </a:solidFill>
                <a:effectLst>
                  <a:outerShdw blurRad="38100" dist="25400" dir="5400000" algn="ctr" rotWithShape="0">
                    <a:srgbClr val="6E747A">
                      <a:alpha val="43000"/>
                    </a:srgbClr>
                  </a:outerShdw>
                </a:effectLst>
              </a:rPr>
              <a:t>Thank You</a:t>
            </a:r>
            <a:endParaRPr lang="en-IN" sz="11500" dirty="0">
              <a:ln w="0"/>
              <a:solidFill>
                <a:schemeClr val="tx2">
                  <a:lumMod val="75000"/>
                </a:schemeClr>
              </a:solidFill>
              <a:effectLst>
                <a:outerShdw blurRad="38100" dist="25400" dir="5400000" algn="ctr" rotWithShape="0">
                  <a:srgbClr val="6E747A">
                    <a:alpha val="43000"/>
                  </a:srgbClr>
                </a:outerShdw>
              </a:effectLst>
            </a:endParaRPr>
          </a:p>
        </p:txBody>
      </p:sp>
      <p:sp>
        <p:nvSpPr>
          <p:cNvPr id="3" name="Rectangle 3"/>
          <p:cNvSpPr txBox="1">
            <a:spLocks noChangeArrowheads="1"/>
          </p:cNvSpPr>
          <p:nvPr/>
        </p:nvSpPr>
        <p:spPr>
          <a:xfrm>
            <a:off x="3200400" y="4800600"/>
            <a:ext cx="7543800" cy="1585913"/>
          </a:xfrm>
          <a:prstGeom prst="rect">
            <a:avLst/>
          </a:prstGeom>
        </p:spPr>
        <p:txBody>
          <a:bodyPr>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fontAlgn="auto">
              <a:spcAft>
                <a:spcPts val="0"/>
              </a:spcAft>
              <a:buFont typeface="Wingdings" pitchFamily="2" charset="2"/>
              <a:buNone/>
              <a:defRPr/>
            </a:pPr>
            <a:r>
              <a:rPr lang="en-US" sz="2200" b="1" dirty="0">
                <a:solidFill>
                  <a:schemeClr val="tx1">
                    <a:lumMod val="65000"/>
                    <a:lumOff val="35000"/>
                  </a:schemeClr>
                </a:solidFill>
              </a:rPr>
              <a:t>For any Clarification, Please Contact </a:t>
            </a:r>
          </a:p>
          <a:p>
            <a:pPr fontAlgn="auto">
              <a:spcAft>
                <a:spcPts val="0"/>
              </a:spcAft>
              <a:buFont typeface="Wingdings" pitchFamily="2" charset="2"/>
              <a:buNone/>
              <a:defRPr/>
            </a:pPr>
            <a:r>
              <a:rPr lang="en-US" altLang="zh-TW" sz="2200" dirty="0">
                <a:solidFill>
                  <a:schemeClr val="tx1">
                    <a:lumMod val="65000"/>
                    <a:lumOff val="35000"/>
                  </a:schemeClr>
                </a:solidFill>
              </a:rPr>
              <a:t>Indirect Taxes Committee of ICAI</a:t>
            </a:r>
          </a:p>
          <a:p>
            <a:pPr fontAlgn="auto">
              <a:spcAft>
                <a:spcPts val="0"/>
              </a:spcAft>
              <a:buFont typeface="Wingdings" pitchFamily="2" charset="2"/>
              <a:buNone/>
              <a:defRPr/>
            </a:pPr>
            <a:r>
              <a:rPr lang="en-US" altLang="zh-TW" sz="2200" dirty="0">
                <a:solidFill>
                  <a:schemeClr val="tx1">
                    <a:lumMod val="65000"/>
                    <a:lumOff val="35000"/>
                  </a:schemeClr>
                </a:solidFill>
              </a:rPr>
              <a:t>Email: </a:t>
            </a:r>
            <a:r>
              <a:rPr lang="en-US" altLang="zh-TW" sz="2200" dirty="0">
                <a:solidFill>
                  <a:schemeClr val="tx2">
                    <a:lumMod val="75000"/>
                  </a:schemeClr>
                </a:solidFill>
                <a:hlinkClick r:id="rId2"/>
              </a:rPr>
              <a:t>idtc@icai.in</a:t>
            </a:r>
            <a:r>
              <a:rPr lang="en-US" altLang="zh-TW" sz="2200" dirty="0">
                <a:solidFill>
                  <a:schemeClr val="tx1">
                    <a:lumMod val="65000"/>
                    <a:lumOff val="35000"/>
                  </a:schemeClr>
                </a:solidFill>
              </a:rPr>
              <a:t>, Website: </a:t>
            </a:r>
            <a:r>
              <a:rPr lang="en-US" altLang="zh-TW" sz="2200" dirty="0">
                <a:solidFill>
                  <a:schemeClr val="tx1">
                    <a:lumMod val="65000"/>
                    <a:lumOff val="35000"/>
                  </a:schemeClr>
                </a:solidFill>
                <a:hlinkClick r:id="rId3"/>
              </a:rPr>
              <a:t>www.idtc.icai.org</a:t>
            </a:r>
            <a:r>
              <a:rPr lang="en-US" altLang="zh-TW" sz="2200" dirty="0">
                <a:solidFill>
                  <a:schemeClr val="tx1">
                    <a:lumMod val="65000"/>
                    <a:lumOff val="35000"/>
                  </a:schemeClr>
                </a:solidFill>
              </a:rPr>
              <a:t>  </a:t>
            </a:r>
            <a:endParaRPr lang="en-US" dirty="0">
              <a:solidFill>
                <a:schemeClr val="tx1">
                  <a:lumMod val="65000"/>
                  <a:lumOff val="35000"/>
                </a:schemeClr>
              </a:solidFill>
            </a:endParaRPr>
          </a:p>
          <a:p>
            <a:pPr fontAlgn="auto">
              <a:spcAft>
                <a:spcPts val="0"/>
              </a:spcAft>
              <a:defRPr/>
            </a:pPr>
            <a:endParaRPr lang="en-US" dirty="0">
              <a:solidFill>
                <a:schemeClr val="tx1">
                  <a:lumMod val="65000"/>
                  <a:lumOff val="35000"/>
                </a:schemeClr>
              </a:solidFill>
            </a:endParaRPr>
          </a:p>
        </p:txBody>
      </p:sp>
      <p:pic>
        <p:nvPicPr>
          <p:cNvPr id="5" name="Picture 4"/>
          <p:cNvPicPr>
            <a:picLocks noChangeAspect="1"/>
          </p:cNvPicPr>
          <p:nvPr/>
        </p:nvPicPr>
        <p:blipFill rotWithShape="1">
          <a:blip r:embed="rId4"/>
          <a:srcRect l="-1170" r="9237"/>
          <a:stretch/>
        </p:blipFill>
        <p:spPr>
          <a:xfrm>
            <a:off x="1085515" y="4748637"/>
            <a:ext cx="1759531" cy="1638286"/>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Footer Placeholder 3"/>
          <p:cNvSpPr>
            <a:spLocks noGrp="1"/>
          </p:cNvSpPr>
          <p:nvPr>
            <p:ph type="ftr" sz="quarter" idx="11"/>
          </p:nvPr>
        </p:nvSpPr>
        <p:spPr/>
        <p:txBody>
          <a:bodyPr/>
          <a:lstStyle/>
          <a:p>
            <a:pPr>
              <a:defRPr/>
            </a:pPr>
            <a:r>
              <a:rPr lang="en-IN"/>
              <a:t>© Indirect Taxes Committee, ICAI</a:t>
            </a:r>
          </a:p>
        </p:txBody>
      </p:sp>
      <p:sp>
        <p:nvSpPr>
          <p:cNvPr id="1013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7B8B5E2A-3B69-43FB-9488-F6D18EF973BB}" type="slidenum">
              <a:rPr lang="en-IN" altLang="en-US">
                <a:solidFill>
                  <a:schemeClr val="bg1"/>
                </a:solidFill>
              </a:rPr>
              <a:pPr>
                <a:spcBef>
                  <a:spcPct val="0"/>
                </a:spcBef>
                <a:buClrTx/>
                <a:buSzTx/>
                <a:buFontTx/>
                <a:buNone/>
              </a:pPr>
              <a:t>9</a:t>
            </a:fld>
            <a:endParaRPr lang="en-IN" altLang="en-US">
              <a:solidFill>
                <a:schemeClr val="bg1"/>
              </a:solidFill>
            </a:endParaRPr>
          </a:p>
        </p:txBody>
      </p:sp>
    </p:spTree>
    <p:extLst>
      <p:ext uri="{BB962C8B-B14F-4D97-AF65-F5344CB8AC3E}">
        <p14:creationId xmlns:p14="http://schemas.microsoft.com/office/powerpoint/2010/main" val="3137054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Custom 1">
      <a:majorFont>
        <a:latin typeface="Palatino Linotype"/>
        <a:ea typeface=""/>
        <a:cs typeface=""/>
      </a:majorFont>
      <a:minorFont>
        <a:latin typeface="Times New Roman"/>
        <a:ea typeface=""/>
        <a:cs typeface=""/>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TotalTime>
  <Words>1260</Words>
  <Application>Microsoft Office PowerPoint</Application>
  <PresentationFormat>Widescreen</PresentationFormat>
  <Paragraphs>69</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Courier New</vt:lpstr>
      <vt:lpstr>Palatino Linotype</vt:lpstr>
      <vt:lpstr>Times New Roman</vt:lpstr>
      <vt:lpstr>Wingdings</vt:lpstr>
      <vt:lpstr>Wingdings 3</vt:lpstr>
      <vt:lpstr>Ion Boardroom</vt:lpstr>
      <vt:lpstr>Standardised PPT on GST</vt:lpstr>
      <vt:lpstr>Disclaimer and Copy right</vt:lpstr>
      <vt:lpstr>PowerPoint Presentation</vt:lpstr>
      <vt:lpstr>Power of Inspection, Search and Seizure – Section 67</vt:lpstr>
      <vt:lpstr>Power of Inspection, Search and Seizure – Section 67</vt:lpstr>
      <vt:lpstr>Power of Inspection, Search and Seizure – Section 67</vt:lpstr>
      <vt:lpstr>Power of Inspection and Arrest – Sections 68 and 69</vt:lpstr>
      <vt:lpstr>Power to issue Summon and Access to Business premises – Sections 70 and 71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Standardised PPT  on  Goods and Services Tax</dc:title>
  <dc:creator>Nehal Banthiya</dc:creator>
  <cp:lastModifiedBy>Manoj</cp:lastModifiedBy>
  <cp:revision>22</cp:revision>
  <dcterms:created xsi:type="dcterms:W3CDTF">2017-05-31T11:51:42Z</dcterms:created>
  <dcterms:modified xsi:type="dcterms:W3CDTF">2018-07-26T07:22:40Z</dcterms:modified>
</cp:coreProperties>
</file>