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5" r:id="rId30"/>
    <p:sldId id="289" r:id="rId31"/>
    <p:sldId id="284" r:id="rId3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5A2862-5C22-43A6-AE43-03BE47BC8D0D}" type="doc">
      <dgm:prSet loTypeId="urn:microsoft.com/office/officeart/2005/8/layout/hList1" loCatId="list" qsTypeId="urn:microsoft.com/office/officeart/2005/8/quickstyle/simple1" qsCatId="simple" csTypeId="urn:microsoft.com/office/officeart/2005/8/colors/accent0_3" csCatId="mainScheme" phldr="1"/>
      <dgm:spPr/>
      <dgm:t>
        <a:bodyPr/>
        <a:lstStyle/>
        <a:p>
          <a:endParaRPr lang="en-US"/>
        </a:p>
      </dgm:t>
    </dgm:pt>
    <dgm:pt modelId="{EDB0F07D-724B-4647-9DAA-E5D8096E2D43}">
      <dgm:prSet phldrT="[Text]" custT="1"/>
      <dgm:spPr/>
      <dgm:t>
        <a:bodyPr/>
        <a:lstStyle/>
        <a:p>
          <a:pPr algn="ctr"/>
          <a:r>
            <a:rPr lang="en-GB" sz="2600" dirty="0">
              <a:latin typeface="+mj-lt"/>
            </a:rPr>
            <a:t>List – I </a:t>
          </a:r>
        </a:p>
        <a:p>
          <a:pPr algn="ctr"/>
          <a:r>
            <a:rPr lang="en-GB" sz="2600" dirty="0">
              <a:latin typeface="+mj-lt"/>
            </a:rPr>
            <a:t>(Union List)</a:t>
          </a:r>
          <a:endParaRPr lang="en-US" sz="2600" dirty="0">
            <a:latin typeface="+mj-lt"/>
          </a:endParaRPr>
        </a:p>
      </dgm:t>
    </dgm:pt>
    <dgm:pt modelId="{BDC89BFA-F159-4ED3-A482-FC03DD5BACC3}" type="parTrans" cxnId="{DF50B40A-F3CD-4EAC-A28E-0C17E6EEEDC9}">
      <dgm:prSet/>
      <dgm:spPr/>
      <dgm:t>
        <a:bodyPr/>
        <a:lstStyle/>
        <a:p>
          <a:pPr algn="l"/>
          <a:endParaRPr lang="en-US" sz="2600">
            <a:latin typeface="+mj-lt"/>
          </a:endParaRPr>
        </a:p>
      </dgm:t>
    </dgm:pt>
    <dgm:pt modelId="{C54CB4D1-0C3F-49DB-8D7B-02913A8D2E86}" type="sibTrans" cxnId="{DF50B40A-F3CD-4EAC-A28E-0C17E6EEEDC9}">
      <dgm:prSet/>
      <dgm:spPr/>
      <dgm:t>
        <a:bodyPr/>
        <a:lstStyle/>
        <a:p>
          <a:pPr algn="l"/>
          <a:endParaRPr lang="en-US" sz="2600">
            <a:latin typeface="+mj-lt"/>
          </a:endParaRPr>
        </a:p>
      </dgm:t>
    </dgm:pt>
    <dgm:pt modelId="{CFF50864-14A1-440F-9E96-066B732E6C74}">
      <dgm:prSet phldrT="[Text]" custT="1"/>
      <dgm:spPr/>
      <dgm:t>
        <a:bodyPr/>
        <a:lstStyle/>
        <a:p>
          <a:pPr algn="just"/>
          <a:r>
            <a:rPr lang="en-GB" sz="2600" dirty="0">
              <a:latin typeface="+mj-lt"/>
            </a:rPr>
            <a:t>entailing subjects on which only the Parliament has the exclusive powers to make laws</a:t>
          </a:r>
          <a:endParaRPr lang="en-US" sz="2600" dirty="0">
            <a:latin typeface="+mj-lt"/>
          </a:endParaRPr>
        </a:p>
      </dgm:t>
    </dgm:pt>
    <dgm:pt modelId="{BD5219D9-257D-475C-A3A6-1DDF0CB80791}" type="parTrans" cxnId="{5727828C-61FF-4F6D-8421-3BD3D4C5DEDA}">
      <dgm:prSet/>
      <dgm:spPr/>
      <dgm:t>
        <a:bodyPr/>
        <a:lstStyle/>
        <a:p>
          <a:pPr algn="l"/>
          <a:endParaRPr lang="en-US" sz="2600">
            <a:latin typeface="+mj-lt"/>
          </a:endParaRPr>
        </a:p>
      </dgm:t>
    </dgm:pt>
    <dgm:pt modelId="{7957C7D5-5522-4558-8C2D-B76151B919AD}" type="sibTrans" cxnId="{5727828C-61FF-4F6D-8421-3BD3D4C5DEDA}">
      <dgm:prSet/>
      <dgm:spPr/>
      <dgm:t>
        <a:bodyPr/>
        <a:lstStyle/>
        <a:p>
          <a:pPr algn="l"/>
          <a:endParaRPr lang="en-US" sz="2600">
            <a:latin typeface="+mj-lt"/>
          </a:endParaRPr>
        </a:p>
      </dgm:t>
    </dgm:pt>
    <dgm:pt modelId="{F325582E-1613-4D37-93B9-42E28B3D8369}">
      <dgm:prSet phldrT="[Text]" custT="1"/>
      <dgm:spPr/>
      <dgm:t>
        <a:bodyPr/>
        <a:lstStyle/>
        <a:p>
          <a:pPr algn="ctr"/>
          <a:r>
            <a:rPr lang="en-GB" sz="2600" dirty="0">
              <a:latin typeface="+mj-lt"/>
            </a:rPr>
            <a:t>List – II </a:t>
          </a:r>
        </a:p>
        <a:p>
          <a:pPr algn="ctr"/>
          <a:r>
            <a:rPr lang="en-GB" sz="2600" dirty="0">
              <a:latin typeface="+mj-lt"/>
            </a:rPr>
            <a:t>(State List)</a:t>
          </a:r>
          <a:endParaRPr lang="en-US" sz="2600" dirty="0">
            <a:latin typeface="+mj-lt"/>
          </a:endParaRPr>
        </a:p>
      </dgm:t>
    </dgm:pt>
    <dgm:pt modelId="{79DB9030-56D2-438D-BCB0-51CBDFE60DD1}" type="parTrans" cxnId="{D5F3A5B6-4412-4532-BC88-F72CE6C29241}">
      <dgm:prSet/>
      <dgm:spPr/>
      <dgm:t>
        <a:bodyPr/>
        <a:lstStyle/>
        <a:p>
          <a:pPr algn="l"/>
          <a:endParaRPr lang="en-US" sz="2600">
            <a:latin typeface="+mj-lt"/>
          </a:endParaRPr>
        </a:p>
      </dgm:t>
    </dgm:pt>
    <dgm:pt modelId="{B948EB08-B50B-453C-818F-ED9440BF5521}" type="sibTrans" cxnId="{D5F3A5B6-4412-4532-BC88-F72CE6C29241}">
      <dgm:prSet/>
      <dgm:spPr/>
      <dgm:t>
        <a:bodyPr/>
        <a:lstStyle/>
        <a:p>
          <a:pPr algn="l"/>
          <a:endParaRPr lang="en-US" sz="2600">
            <a:latin typeface="+mj-lt"/>
          </a:endParaRPr>
        </a:p>
      </dgm:t>
    </dgm:pt>
    <dgm:pt modelId="{6AFFE646-B07D-4538-9624-8527CB98C82A}">
      <dgm:prSet phldrT="[Text]" custT="1"/>
      <dgm:spPr/>
      <dgm:t>
        <a:bodyPr/>
        <a:lstStyle/>
        <a:p>
          <a:pPr algn="just"/>
          <a:r>
            <a:rPr lang="en-GB" sz="2600" dirty="0">
              <a:latin typeface="+mj-lt"/>
            </a:rPr>
            <a:t>entailing subjects on which only the State Legislatures are competent to make laws</a:t>
          </a:r>
          <a:endParaRPr lang="en-US" sz="2600" dirty="0">
            <a:latin typeface="+mj-lt"/>
          </a:endParaRPr>
        </a:p>
      </dgm:t>
    </dgm:pt>
    <dgm:pt modelId="{6E3C69B5-2301-477E-A729-DFC8795468F6}" type="parTrans" cxnId="{02951B8D-FA24-4ADB-8F5F-31A83D989673}">
      <dgm:prSet/>
      <dgm:spPr/>
      <dgm:t>
        <a:bodyPr/>
        <a:lstStyle/>
        <a:p>
          <a:pPr algn="l"/>
          <a:endParaRPr lang="en-US" sz="2600">
            <a:latin typeface="+mj-lt"/>
          </a:endParaRPr>
        </a:p>
      </dgm:t>
    </dgm:pt>
    <dgm:pt modelId="{05493C81-DC11-420B-88F4-9DE9DEB3959F}" type="sibTrans" cxnId="{02951B8D-FA24-4ADB-8F5F-31A83D989673}">
      <dgm:prSet/>
      <dgm:spPr/>
      <dgm:t>
        <a:bodyPr/>
        <a:lstStyle/>
        <a:p>
          <a:pPr algn="l"/>
          <a:endParaRPr lang="en-US" sz="2600">
            <a:latin typeface="+mj-lt"/>
          </a:endParaRPr>
        </a:p>
      </dgm:t>
    </dgm:pt>
    <dgm:pt modelId="{065EE818-B9C5-4BF8-BF80-E4DE2EA9D4F5}">
      <dgm:prSet phldrT="[Text]" custT="1"/>
      <dgm:spPr/>
      <dgm:t>
        <a:bodyPr/>
        <a:lstStyle/>
        <a:p>
          <a:pPr algn="ctr"/>
          <a:r>
            <a:rPr lang="en-GB" sz="2600" dirty="0">
              <a:latin typeface="+mj-lt"/>
            </a:rPr>
            <a:t>List – III</a:t>
          </a:r>
        </a:p>
        <a:p>
          <a:pPr algn="ctr"/>
          <a:r>
            <a:rPr lang="en-GB" sz="2600" dirty="0">
              <a:latin typeface="+mj-lt"/>
            </a:rPr>
            <a:t> (Concurrent List)</a:t>
          </a:r>
          <a:endParaRPr lang="en-US" sz="2600" dirty="0">
            <a:latin typeface="+mj-lt"/>
          </a:endParaRPr>
        </a:p>
      </dgm:t>
    </dgm:pt>
    <dgm:pt modelId="{1A84ADDA-8BB7-419F-9435-B0381718E2A2}" type="parTrans" cxnId="{CF6A4BA1-B9DF-4324-A9A8-667E5915B5F8}">
      <dgm:prSet/>
      <dgm:spPr/>
      <dgm:t>
        <a:bodyPr/>
        <a:lstStyle/>
        <a:p>
          <a:pPr algn="l"/>
          <a:endParaRPr lang="en-US" sz="2600">
            <a:latin typeface="+mj-lt"/>
          </a:endParaRPr>
        </a:p>
      </dgm:t>
    </dgm:pt>
    <dgm:pt modelId="{2A8877DF-CF27-4A78-9DE5-47D566BA2B5B}" type="sibTrans" cxnId="{CF6A4BA1-B9DF-4324-A9A8-667E5915B5F8}">
      <dgm:prSet/>
      <dgm:spPr/>
      <dgm:t>
        <a:bodyPr/>
        <a:lstStyle/>
        <a:p>
          <a:pPr algn="l"/>
          <a:endParaRPr lang="en-US" sz="2600">
            <a:latin typeface="+mj-lt"/>
          </a:endParaRPr>
        </a:p>
      </dgm:t>
    </dgm:pt>
    <dgm:pt modelId="{894B0937-13F5-49A2-AF43-F766A371503D}">
      <dgm:prSet phldrT="[Text]" custT="1"/>
      <dgm:spPr/>
      <dgm:t>
        <a:bodyPr/>
        <a:lstStyle/>
        <a:p>
          <a:pPr algn="just"/>
          <a:r>
            <a:rPr lang="en-GB" sz="2600" dirty="0">
              <a:latin typeface="+mj-lt"/>
            </a:rPr>
            <a:t>entailing subjects on which both the Parliament and the State Legislatures are competent to make laws</a:t>
          </a:r>
          <a:endParaRPr lang="en-US" sz="2600" dirty="0">
            <a:latin typeface="+mj-lt"/>
          </a:endParaRPr>
        </a:p>
      </dgm:t>
    </dgm:pt>
    <dgm:pt modelId="{DCEDB323-8BD6-4983-B41E-0812493900CD}" type="parTrans" cxnId="{1893D6D7-A584-45F9-BDBD-64881121FCB9}">
      <dgm:prSet/>
      <dgm:spPr/>
      <dgm:t>
        <a:bodyPr/>
        <a:lstStyle/>
        <a:p>
          <a:pPr algn="l"/>
          <a:endParaRPr lang="en-US" sz="2600">
            <a:latin typeface="+mj-lt"/>
          </a:endParaRPr>
        </a:p>
      </dgm:t>
    </dgm:pt>
    <dgm:pt modelId="{98984D25-71B6-4D00-9609-FD8EC35A5254}" type="sibTrans" cxnId="{1893D6D7-A584-45F9-BDBD-64881121FCB9}">
      <dgm:prSet/>
      <dgm:spPr/>
      <dgm:t>
        <a:bodyPr/>
        <a:lstStyle/>
        <a:p>
          <a:pPr algn="l"/>
          <a:endParaRPr lang="en-US" sz="2600">
            <a:latin typeface="+mj-lt"/>
          </a:endParaRPr>
        </a:p>
      </dgm:t>
    </dgm:pt>
    <dgm:pt modelId="{58FFF425-98C3-4762-BA7B-8E36F0179B16}" type="pres">
      <dgm:prSet presAssocID="{155A2862-5C22-43A6-AE43-03BE47BC8D0D}" presName="Name0" presStyleCnt="0">
        <dgm:presLayoutVars>
          <dgm:dir/>
          <dgm:animLvl val="lvl"/>
          <dgm:resizeHandles val="exact"/>
        </dgm:presLayoutVars>
      </dgm:prSet>
      <dgm:spPr/>
    </dgm:pt>
    <dgm:pt modelId="{7C8117BF-2248-4FA8-B41E-091EFD465096}" type="pres">
      <dgm:prSet presAssocID="{EDB0F07D-724B-4647-9DAA-E5D8096E2D43}" presName="composite" presStyleCnt="0"/>
      <dgm:spPr/>
    </dgm:pt>
    <dgm:pt modelId="{4612CA0C-CAA4-4829-B832-6DD8E5014A35}" type="pres">
      <dgm:prSet presAssocID="{EDB0F07D-724B-4647-9DAA-E5D8096E2D43}" presName="parTx" presStyleLbl="alignNode1" presStyleIdx="0" presStyleCnt="3">
        <dgm:presLayoutVars>
          <dgm:chMax val="0"/>
          <dgm:chPref val="0"/>
          <dgm:bulletEnabled val="1"/>
        </dgm:presLayoutVars>
      </dgm:prSet>
      <dgm:spPr/>
    </dgm:pt>
    <dgm:pt modelId="{1FDB622C-CC0B-4DF1-8FAF-E2E7D5199844}" type="pres">
      <dgm:prSet presAssocID="{EDB0F07D-724B-4647-9DAA-E5D8096E2D43}" presName="desTx" presStyleLbl="alignAccFollowNode1" presStyleIdx="0" presStyleCnt="3">
        <dgm:presLayoutVars>
          <dgm:bulletEnabled val="1"/>
        </dgm:presLayoutVars>
      </dgm:prSet>
      <dgm:spPr/>
    </dgm:pt>
    <dgm:pt modelId="{70802F27-2605-4D8A-9F0B-4FF72442B187}" type="pres">
      <dgm:prSet presAssocID="{C54CB4D1-0C3F-49DB-8D7B-02913A8D2E86}" presName="space" presStyleCnt="0"/>
      <dgm:spPr/>
    </dgm:pt>
    <dgm:pt modelId="{6FE2BADE-C5DB-4C9B-9D31-E00D97F3BB47}" type="pres">
      <dgm:prSet presAssocID="{F325582E-1613-4D37-93B9-42E28B3D8369}" presName="composite" presStyleCnt="0"/>
      <dgm:spPr/>
    </dgm:pt>
    <dgm:pt modelId="{8282E7E8-2C47-4DD0-91F0-D3E2C86FE8C9}" type="pres">
      <dgm:prSet presAssocID="{F325582E-1613-4D37-93B9-42E28B3D8369}" presName="parTx" presStyleLbl="alignNode1" presStyleIdx="1" presStyleCnt="3">
        <dgm:presLayoutVars>
          <dgm:chMax val="0"/>
          <dgm:chPref val="0"/>
          <dgm:bulletEnabled val="1"/>
        </dgm:presLayoutVars>
      </dgm:prSet>
      <dgm:spPr/>
    </dgm:pt>
    <dgm:pt modelId="{690AA905-6B00-4D98-B17A-B409E739C698}" type="pres">
      <dgm:prSet presAssocID="{F325582E-1613-4D37-93B9-42E28B3D8369}" presName="desTx" presStyleLbl="alignAccFollowNode1" presStyleIdx="1" presStyleCnt="3">
        <dgm:presLayoutVars>
          <dgm:bulletEnabled val="1"/>
        </dgm:presLayoutVars>
      </dgm:prSet>
      <dgm:spPr/>
    </dgm:pt>
    <dgm:pt modelId="{395CD917-E36E-44DF-976A-A7ACE1797D89}" type="pres">
      <dgm:prSet presAssocID="{B948EB08-B50B-453C-818F-ED9440BF5521}" presName="space" presStyleCnt="0"/>
      <dgm:spPr/>
    </dgm:pt>
    <dgm:pt modelId="{900652E3-EE53-4C88-8872-D2E1B7742DCC}" type="pres">
      <dgm:prSet presAssocID="{065EE818-B9C5-4BF8-BF80-E4DE2EA9D4F5}" presName="composite" presStyleCnt="0"/>
      <dgm:spPr/>
    </dgm:pt>
    <dgm:pt modelId="{C5E10869-95F7-4C68-839A-0928B5231DFD}" type="pres">
      <dgm:prSet presAssocID="{065EE818-B9C5-4BF8-BF80-E4DE2EA9D4F5}" presName="parTx" presStyleLbl="alignNode1" presStyleIdx="2" presStyleCnt="3">
        <dgm:presLayoutVars>
          <dgm:chMax val="0"/>
          <dgm:chPref val="0"/>
          <dgm:bulletEnabled val="1"/>
        </dgm:presLayoutVars>
      </dgm:prSet>
      <dgm:spPr/>
    </dgm:pt>
    <dgm:pt modelId="{2D0D732C-B54F-4E5E-968A-CDA04F1D94F9}" type="pres">
      <dgm:prSet presAssocID="{065EE818-B9C5-4BF8-BF80-E4DE2EA9D4F5}" presName="desTx" presStyleLbl="alignAccFollowNode1" presStyleIdx="2" presStyleCnt="3">
        <dgm:presLayoutVars>
          <dgm:bulletEnabled val="1"/>
        </dgm:presLayoutVars>
      </dgm:prSet>
      <dgm:spPr/>
    </dgm:pt>
  </dgm:ptLst>
  <dgm:cxnLst>
    <dgm:cxn modelId="{DF50B40A-F3CD-4EAC-A28E-0C17E6EEEDC9}" srcId="{155A2862-5C22-43A6-AE43-03BE47BC8D0D}" destId="{EDB0F07D-724B-4647-9DAA-E5D8096E2D43}" srcOrd="0" destOrd="0" parTransId="{BDC89BFA-F159-4ED3-A482-FC03DD5BACC3}" sibTransId="{C54CB4D1-0C3F-49DB-8D7B-02913A8D2E86}"/>
    <dgm:cxn modelId="{F71FAB86-DC30-4AA1-B9B9-A2ED7A06464D}" type="presOf" srcId="{F325582E-1613-4D37-93B9-42E28B3D8369}" destId="{8282E7E8-2C47-4DD0-91F0-D3E2C86FE8C9}" srcOrd="0" destOrd="0" presId="urn:microsoft.com/office/officeart/2005/8/layout/hList1"/>
    <dgm:cxn modelId="{5727828C-61FF-4F6D-8421-3BD3D4C5DEDA}" srcId="{EDB0F07D-724B-4647-9DAA-E5D8096E2D43}" destId="{CFF50864-14A1-440F-9E96-066B732E6C74}" srcOrd="0" destOrd="0" parTransId="{BD5219D9-257D-475C-A3A6-1DDF0CB80791}" sibTransId="{7957C7D5-5522-4558-8C2D-B76151B919AD}"/>
    <dgm:cxn modelId="{02951B8D-FA24-4ADB-8F5F-31A83D989673}" srcId="{F325582E-1613-4D37-93B9-42E28B3D8369}" destId="{6AFFE646-B07D-4538-9624-8527CB98C82A}" srcOrd="0" destOrd="0" parTransId="{6E3C69B5-2301-477E-A729-DFC8795468F6}" sibTransId="{05493C81-DC11-420B-88F4-9DE9DEB3959F}"/>
    <dgm:cxn modelId="{C9C24498-B7DA-42BA-B604-B5D62C6BDD88}" type="presOf" srcId="{894B0937-13F5-49A2-AF43-F766A371503D}" destId="{2D0D732C-B54F-4E5E-968A-CDA04F1D94F9}" srcOrd="0" destOrd="0" presId="urn:microsoft.com/office/officeart/2005/8/layout/hList1"/>
    <dgm:cxn modelId="{CF6A4BA1-B9DF-4324-A9A8-667E5915B5F8}" srcId="{155A2862-5C22-43A6-AE43-03BE47BC8D0D}" destId="{065EE818-B9C5-4BF8-BF80-E4DE2EA9D4F5}" srcOrd="2" destOrd="0" parTransId="{1A84ADDA-8BB7-419F-9435-B0381718E2A2}" sibTransId="{2A8877DF-CF27-4A78-9DE5-47D566BA2B5B}"/>
    <dgm:cxn modelId="{E272DCA8-2F20-4DA9-8E4D-5C49E33F0F96}" type="presOf" srcId="{6AFFE646-B07D-4538-9624-8527CB98C82A}" destId="{690AA905-6B00-4D98-B17A-B409E739C698}" srcOrd="0" destOrd="0" presId="urn:microsoft.com/office/officeart/2005/8/layout/hList1"/>
    <dgm:cxn modelId="{D73F07B4-BF38-410E-B4E9-D1CABC883746}" type="presOf" srcId="{155A2862-5C22-43A6-AE43-03BE47BC8D0D}" destId="{58FFF425-98C3-4762-BA7B-8E36F0179B16}" srcOrd="0" destOrd="0" presId="urn:microsoft.com/office/officeart/2005/8/layout/hList1"/>
    <dgm:cxn modelId="{D5F3A5B6-4412-4532-BC88-F72CE6C29241}" srcId="{155A2862-5C22-43A6-AE43-03BE47BC8D0D}" destId="{F325582E-1613-4D37-93B9-42E28B3D8369}" srcOrd="1" destOrd="0" parTransId="{79DB9030-56D2-438D-BCB0-51CBDFE60DD1}" sibTransId="{B948EB08-B50B-453C-818F-ED9440BF5521}"/>
    <dgm:cxn modelId="{1CA9D9BC-09EE-40D0-984F-85156980AED9}" type="presOf" srcId="{CFF50864-14A1-440F-9E96-066B732E6C74}" destId="{1FDB622C-CC0B-4DF1-8FAF-E2E7D5199844}" srcOrd="0" destOrd="0" presId="urn:microsoft.com/office/officeart/2005/8/layout/hList1"/>
    <dgm:cxn modelId="{1893D6D7-A584-45F9-BDBD-64881121FCB9}" srcId="{065EE818-B9C5-4BF8-BF80-E4DE2EA9D4F5}" destId="{894B0937-13F5-49A2-AF43-F766A371503D}" srcOrd="0" destOrd="0" parTransId="{DCEDB323-8BD6-4983-B41E-0812493900CD}" sibTransId="{98984D25-71B6-4D00-9609-FD8EC35A5254}"/>
    <dgm:cxn modelId="{81FFA5ED-D4B4-46DE-9123-75C1E37A2636}" type="presOf" srcId="{EDB0F07D-724B-4647-9DAA-E5D8096E2D43}" destId="{4612CA0C-CAA4-4829-B832-6DD8E5014A35}" srcOrd="0" destOrd="0" presId="urn:microsoft.com/office/officeart/2005/8/layout/hList1"/>
    <dgm:cxn modelId="{C670CCF7-F2A4-47F1-9F08-244017A294EC}" type="presOf" srcId="{065EE818-B9C5-4BF8-BF80-E4DE2EA9D4F5}" destId="{C5E10869-95F7-4C68-839A-0928B5231DFD}" srcOrd="0" destOrd="0" presId="urn:microsoft.com/office/officeart/2005/8/layout/hList1"/>
    <dgm:cxn modelId="{4056AA32-4375-41C4-87BC-9021710ACC1B}" type="presParOf" srcId="{58FFF425-98C3-4762-BA7B-8E36F0179B16}" destId="{7C8117BF-2248-4FA8-B41E-091EFD465096}" srcOrd="0" destOrd="0" presId="urn:microsoft.com/office/officeart/2005/8/layout/hList1"/>
    <dgm:cxn modelId="{8991C769-2D8B-45DF-A95A-F0CDCE68B402}" type="presParOf" srcId="{7C8117BF-2248-4FA8-B41E-091EFD465096}" destId="{4612CA0C-CAA4-4829-B832-6DD8E5014A35}" srcOrd="0" destOrd="0" presId="urn:microsoft.com/office/officeart/2005/8/layout/hList1"/>
    <dgm:cxn modelId="{FA395229-081C-4F90-AD37-EEAE7B080539}" type="presParOf" srcId="{7C8117BF-2248-4FA8-B41E-091EFD465096}" destId="{1FDB622C-CC0B-4DF1-8FAF-E2E7D5199844}" srcOrd="1" destOrd="0" presId="urn:microsoft.com/office/officeart/2005/8/layout/hList1"/>
    <dgm:cxn modelId="{AE23F46A-C8AA-4270-AAAC-348A86C407A4}" type="presParOf" srcId="{58FFF425-98C3-4762-BA7B-8E36F0179B16}" destId="{70802F27-2605-4D8A-9F0B-4FF72442B187}" srcOrd="1" destOrd="0" presId="urn:microsoft.com/office/officeart/2005/8/layout/hList1"/>
    <dgm:cxn modelId="{B0BFDD39-1DCC-46E7-8795-7A3F231A722D}" type="presParOf" srcId="{58FFF425-98C3-4762-BA7B-8E36F0179B16}" destId="{6FE2BADE-C5DB-4C9B-9D31-E00D97F3BB47}" srcOrd="2" destOrd="0" presId="urn:microsoft.com/office/officeart/2005/8/layout/hList1"/>
    <dgm:cxn modelId="{DA91654A-3260-43B7-95F1-D30C11C448F1}" type="presParOf" srcId="{6FE2BADE-C5DB-4C9B-9D31-E00D97F3BB47}" destId="{8282E7E8-2C47-4DD0-91F0-D3E2C86FE8C9}" srcOrd="0" destOrd="0" presId="urn:microsoft.com/office/officeart/2005/8/layout/hList1"/>
    <dgm:cxn modelId="{58F42374-69ED-4097-BEF7-B872B4787298}" type="presParOf" srcId="{6FE2BADE-C5DB-4C9B-9D31-E00D97F3BB47}" destId="{690AA905-6B00-4D98-B17A-B409E739C698}" srcOrd="1" destOrd="0" presId="urn:microsoft.com/office/officeart/2005/8/layout/hList1"/>
    <dgm:cxn modelId="{414AF7D8-62DE-40FB-B286-CA9D223112E1}" type="presParOf" srcId="{58FFF425-98C3-4762-BA7B-8E36F0179B16}" destId="{395CD917-E36E-44DF-976A-A7ACE1797D89}" srcOrd="3" destOrd="0" presId="urn:microsoft.com/office/officeart/2005/8/layout/hList1"/>
    <dgm:cxn modelId="{6BBE86B4-5D0B-4412-B547-4C8A01CF1AE5}" type="presParOf" srcId="{58FFF425-98C3-4762-BA7B-8E36F0179B16}" destId="{900652E3-EE53-4C88-8872-D2E1B7742DCC}" srcOrd="4" destOrd="0" presId="urn:microsoft.com/office/officeart/2005/8/layout/hList1"/>
    <dgm:cxn modelId="{E4204356-3957-4ECE-99BB-BF7F4E43A49B}" type="presParOf" srcId="{900652E3-EE53-4C88-8872-D2E1B7742DCC}" destId="{C5E10869-95F7-4C68-839A-0928B5231DFD}" srcOrd="0" destOrd="0" presId="urn:microsoft.com/office/officeart/2005/8/layout/hList1"/>
    <dgm:cxn modelId="{8D60B1E4-C27A-4C4A-9111-E99B465D0D2C}" type="presParOf" srcId="{900652E3-EE53-4C88-8872-D2E1B7742DCC}" destId="{2D0D732C-B54F-4E5E-968A-CDA04F1D94F9}"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12CA0C-CAA4-4829-B832-6DD8E5014A35}">
      <dsp:nvSpPr>
        <dsp:cNvPr id="0" name=""/>
        <dsp:cNvSpPr/>
      </dsp:nvSpPr>
      <dsp:spPr>
        <a:xfrm>
          <a:off x="3480" y="297627"/>
          <a:ext cx="3393946" cy="1357578"/>
        </a:xfrm>
        <a:prstGeom prst="rect">
          <a:avLst/>
        </a:prstGeom>
        <a:solidFill>
          <a:schemeClr val="dk2">
            <a:hueOff val="0"/>
            <a:satOff val="0"/>
            <a:lumOff val="0"/>
            <a:alphaOff val="0"/>
          </a:schemeClr>
        </a:solidFill>
        <a:ln w="19050"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marL="0" lvl="0" indent="0" algn="ctr" defTabSz="1155700">
            <a:lnSpc>
              <a:spcPct val="90000"/>
            </a:lnSpc>
            <a:spcBef>
              <a:spcPct val="0"/>
            </a:spcBef>
            <a:spcAft>
              <a:spcPct val="35000"/>
            </a:spcAft>
            <a:buNone/>
          </a:pPr>
          <a:r>
            <a:rPr lang="en-GB" sz="2600" kern="1200" dirty="0">
              <a:latin typeface="+mj-lt"/>
            </a:rPr>
            <a:t>List – I </a:t>
          </a:r>
        </a:p>
        <a:p>
          <a:pPr marL="0" lvl="0" indent="0" algn="ctr" defTabSz="1155700">
            <a:lnSpc>
              <a:spcPct val="90000"/>
            </a:lnSpc>
            <a:spcBef>
              <a:spcPct val="0"/>
            </a:spcBef>
            <a:spcAft>
              <a:spcPct val="35000"/>
            </a:spcAft>
            <a:buNone/>
          </a:pPr>
          <a:r>
            <a:rPr lang="en-GB" sz="2600" kern="1200" dirty="0">
              <a:latin typeface="+mj-lt"/>
            </a:rPr>
            <a:t>(Union List)</a:t>
          </a:r>
          <a:endParaRPr lang="en-US" sz="2600" kern="1200" dirty="0">
            <a:latin typeface="+mj-lt"/>
          </a:endParaRPr>
        </a:p>
      </dsp:txBody>
      <dsp:txXfrm>
        <a:off x="3480" y="297627"/>
        <a:ext cx="3393946" cy="1357578"/>
      </dsp:txXfrm>
    </dsp:sp>
    <dsp:sp modelId="{1FDB622C-CC0B-4DF1-8FAF-E2E7D5199844}">
      <dsp:nvSpPr>
        <dsp:cNvPr id="0" name=""/>
        <dsp:cNvSpPr/>
      </dsp:nvSpPr>
      <dsp:spPr>
        <a:xfrm>
          <a:off x="3480" y="1655206"/>
          <a:ext cx="3393946" cy="2854800"/>
        </a:xfrm>
        <a:prstGeom prst="rect">
          <a:avLst/>
        </a:prstGeom>
        <a:solidFill>
          <a:schemeClr val="dk2">
            <a:alpha val="90000"/>
            <a:tint val="40000"/>
            <a:hueOff val="0"/>
            <a:satOff val="0"/>
            <a:lumOff val="0"/>
            <a:alphaOff val="0"/>
          </a:schemeClr>
        </a:solidFill>
        <a:ln w="19050" cap="rnd"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just" defTabSz="1155700">
            <a:lnSpc>
              <a:spcPct val="90000"/>
            </a:lnSpc>
            <a:spcBef>
              <a:spcPct val="0"/>
            </a:spcBef>
            <a:spcAft>
              <a:spcPct val="15000"/>
            </a:spcAft>
            <a:buChar char="•"/>
          </a:pPr>
          <a:r>
            <a:rPr lang="en-GB" sz="2600" kern="1200" dirty="0">
              <a:latin typeface="+mj-lt"/>
            </a:rPr>
            <a:t>entailing subjects on which only the Parliament has the exclusive powers to make laws</a:t>
          </a:r>
          <a:endParaRPr lang="en-US" sz="2600" kern="1200" dirty="0">
            <a:latin typeface="+mj-lt"/>
          </a:endParaRPr>
        </a:p>
      </dsp:txBody>
      <dsp:txXfrm>
        <a:off x="3480" y="1655206"/>
        <a:ext cx="3393946" cy="2854800"/>
      </dsp:txXfrm>
    </dsp:sp>
    <dsp:sp modelId="{8282E7E8-2C47-4DD0-91F0-D3E2C86FE8C9}">
      <dsp:nvSpPr>
        <dsp:cNvPr id="0" name=""/>
        <dsp:cNvSpPr/>
      </dsp:nvSpPr>
      <dsp:spPr>
        <a:xfrm>
          <a:off x="3872579" y="297627"/>
          <a:ext cx="3393946" cy="1357578"/>
        </a:xfrm>
        <a:prstGeom prst="rect">
          <a:avLst/>
        </a:prstGeom>
        <a:solidFill>
          <a:schemeClr val="dk2">
            <a:hueOff val="0"/>
            <a:satOff val="0"/>
            <a:lumOff val="0"/>
            <a:alphaOff val="0"/>
          </a:schemeClr>
        </a:solidFill>
        <a:ln w="19050"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marL="0" lvl="0" indent="0" algn="ctr" defTabSz="1155700">
            <a:lnSpc>
              <a:spcPct val="90000"/>
            </a:lnSpc>
            <a:spcBef>
              <a:spcPct val="0"/>
            </a:spcBef>
            <a:spcAft>
              <a:spcPct val="35000"/>
            </a:spcAft>
            <a:buNone/>
          </a:pPr>
          <a:r>
            <a:rPr lang="en-GB" sz="2600" kern="1200" dirty="0">
              <a:latin typeface="+mj-lt"/>
            </a:rPr>
            <a:t>List – II </a:t>
          </a:r>
        </a:p>
        <a:p>
          <a:pPr marL="0" lvl="0" indent="0" algn="ctr" defTabSz="1155700">
            <a:lnSpc>
              <a:spcPct val="90000"/>
            </a:lnSpc>
            <a:spcBef>
              <a:spcPct val="0"/>
            </a:spcBef>
            <a:spcAft>
              <a:spcPct val="35000"/>
            </a:spcAft>
            <a:buNone/>
          </a:pPr>
          <a:r>
            <a:rPr lang="en-GB" sz="2600" kern="1200" dirty="0">
              <a:latin typeface="+mj-lt"/>
            </a:rPr>
            <a:t>(State List)</a:t>
          </a:r>
          <a:endParaRPr lang="en-US" sz="2600" kern="1200" dirty="0">
            <a:latin typeface="+mj-lt"/>
          </a:endParaRPr>
        </a:p>
      </dsp:txBody>
      <dsp:txXfrm>
        <a:off x="3872579" y="297627"/>
        <a:ext cx="3393946" cy="1357578"/>
      </dsp:txXfrm>
    </dsp:sp>
    <dsp:sp modelId="{690AA905-6B00-4D98-B17A-B409E739C698}">
      <dsp:nvSpPr>
        <dsp:cNvPr id="0" name=""/>
        <dsp:cNvSpPr/>
      </dsp:nvSpPr>
      <dsp:spPr>
        <a:xfrm>
          <a:off x="3872579" y="1655206"/>
          <a:ext cx="3393946" cy="2854800"/>
        </a:xfrm>
        <a:prstGeom prst="rect">
          <a:avLst/>
        </a:prstGeom>
        <a:solidFill>
          <a:schemeClr val="dk2">
            <a:alpha val="90000"/>
            <a:tint val="40000"/>
            <a:hueOff val="0"/>
            <a:satOff val="0"/>
            <a:lumOff val="0"/>
            <a:alphaOff val="0"/>
          </a:schemeClr>
        </a:solidFill>
        <a:ln w="19050" cap="rnd"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just" defTabSz="1155700">
            <a:lnSpc>
              <a:spcPct val="90000"/>
            </a:lnSpc>
            <a:spcBef>
              <a:spcPct val="0"/>
            </a:spcBef>
            <a:spcAft>
              <a:spcPct val="15000"/>
            </a:spcAft>
            <a:buChar char="•"/>
          </a:pPr>
          <a:r>
            <a:rPr lang="en-GB" sz="2600" kern="1200" dirty="0">
              <a:latin typeface="+mj-lt"/>
            </a:rPr>
            <a:t>entailing subjects on which only the State Legislatures are competent to make laws</a:t>
          </a:r>
          <a:endParaRPr lang="en-US" sz="2600" kern="1200" dirty="0">
            <a:latin typeface="+mj-lt"/>
          </a:endParaRPr>
        </a:p>
      </dsp:txBody>
      <dsp:txXfrm>
        <a:off x="3872579" y="1655206"/>
        <a:ext cx="3393946" cy="2854800"/>
      </dsp:txXfrm>
    </dsp:sp>
    <dsp:sp modelId="{C5E10869-95F7-4C68-839A-0928B5231DFD}">
      <dsp:nvSpPr>
        <dsp:cNvPr id="0" name=""/>
        <dsp:cNvSpPr/>
      </dsp:nvSpPr>
      <dsp:spPr>
        <a:xfrm>
          <a:off x="7741677" y="297627"/>
          <a:ext cx="3393946" cy="1357578"/>
        </a:xfrm>
        <a:prstGeom prst="rect">
          <a:avLst/>
        </a:prstGeom>
        <a:solidFill>
          <a:schemeClr val="dk2">
            <a:hueOff val="0"/>
            <a:satOff val="0"/>
            <a:lumOff val="0"/>
            <a:alphaOff val="0"/>
          </a:schemeClr>
        </a:solidFill>
        <a:ln w="19050"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marL="0" lvl="0" indent="0" algn="ctr" defTabSz="1155700">
            <a:lnSpc>
              <a:spcPct val="90000"/>
            </a:lnSpc>
            <a:spcBef>
              <a:spcPct val="0"/>
            </a:spcBef>
            <a:spcAft>
              <a:spcPct val="35000"/>
            </a:spcAft>
            <a:buNone/>
          </a:pPr>
          <a:r>
            <a:rPr lang="en-GB" sz="2600" kern="1200" dirty="0">
              <a:latin typeface="+mj-lt"/>
            </a:rPr>
            <a:t>List – III</a:t>
          </a:r>
        </a:p>
        <a:p>
          <a:pPr marL="0" lvl="0" indent="0" algn="ctr" defTabSz="1155700">
            <a:lnSpc>
              <a:spcPct val="90000"/>
            </a:lnSpc>
            <a:spcBef>
              <a:spcPct val="0"/>
            </a:spcBef>
            <a:spcAft>
              <a:spcPct val="35000"/>
            </a:spcAft>
            <a:buNone/>
          </a:pPr>
          <a:r>
            <a:rPr lang="en-GB" sz="2600" kern="1200" dirty="0">
              <a:latin typeface="+mj-lt"/>
            </a:rPr>
            <a:t> (Concurrent List)</a:t>
          </a:r>
          <a:endParaRPr lang="en-US" sz="2600" kern="1200" dirty="0">
            <a:latin typeface="+mj-lt"/>
          </a:endParaRPr>
        </a:p>
      </dsp:txBody>
      <dsp:txXfrm>
        <a:off x="7741677" y="297627"/>
        <a:ext cx="3393946" cy="1357578"/>
      </dsp:txXfrm>
    </dsp:sp>
    <dsp:sp modelId="{2D0D732C-B54F-4E5E-968A-CDA04F1D94F9}">
      <dsp:nvSpPr>
        <dsp:cNvPr id="0" name=""/>
        <dsp:cNvSpPr/>
      </dsp:nvSpPr>
      <dsp:spPr>
        <a:xfrm>
          <a:off x="7741677" y="1655206"/>
          <a:ext cx="3393946" cy="2854800"/>
        </a:xfrm>
        <a:prstGeom prst="rect">
          <a:avLst/>
        </a:prstGeom>
        <a:solidFill>
          <a:schemeClr val="dk2">
            <a:alpha val="90000"/>
            <a:tint val="40000"/>
            <a:hueOff val="0"/>
            <a:satOff val="0"/>
            <a:lumOff val="0"/>
            <a:alphaOff val="0"/>
          </a:schemeClr>
        </a:solidFill>
        <a:ln w="19050" cap="rnd"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just" defTabSz="1155700">
            <a:lnSpc>
              <a:spcPct val="90000"/>
            </a:lnSpc>
            <a:spcBef>
              <a:spcPct val="0"/>
            </a:spcBef>
            <a:spcAft>
              <a:spcPct val="15000"/>
            </a:spcAft>
            <a:buChar char="•"/>
          </a:pPr>
          <a:r>
            <a:rPr lang="en-GB" sz="2600" kern="1200" dirty="0">
              <a:latin typeface="+mj-lt"/>
            </a:rPr>
            <a:t>entailing subjects on which both the Parliament and the State Legislatures are competent to make laws</a:t>
          </a:r>
          <a:endParaRPr lang="en-US" sz="2600" kern="1200" dirty="0">
            <a:latin typeface="+mj-lt"/>
          </a:endParaRPr>
        </a:p>
      </dsp:txBody>
      <dsp:txXfrm>
        <a:off x="7741677" y="1655206"/>
        <a:ext cx="3393946" cy="285480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5FB01A1-D623-452D-B813-A7C1937F8A50}" type="datetimeFigureOut">
              <a:rPr lang="en-IN" smtClean="0"/>
              <a:t>21-05-2018</a:t>
            </a:fld>
            <a:endParaRPr lang="en-IN"/>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0B3C6969-EC14-4422-B9BA-B6EF84FD7FFE}" type="slidenum">
              <a:rPr lang="en-IN" smtClean="0"/>
              <a:t>‹#›</a:t>
            </a:fld>
            <a:endParaRPr lang="en-IN"/>
          </a:p>
        </p:txBody>
      </p:sp>
    </p:spTree>
    <p:extLst>
      <p:ext uri="{BB962C8B-B14F-4D97-AF65-F5344CB8AC3E}">
        <p14:creationId xmlns:p14="http://schemas.microsoft.com/office/powerpoint/2010/main" val="2504988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a:t>
            </a:fld>
            <a:endParaRPr lang="en-IN" altLang="en-US"/>
          </a:p>
        </p:txBody>
      </p:sp>
    </p:spTree>
    <p:extLst>
      <p:ext uri="{BB962C8B-B14F-4D97-AF65-F5344CB8AC3E}">
        <p14:creationId xmlns:p14="http://schemas.microsoft.com/office/powerpoint/2010/main" val="638973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a:t>
            </a:fld>
            <a:endParaRPr lang="en-IN" altLang="en-US"/>
          </a:p>
        </p:txBody>
      </p:sp>
    </p:spTree>
    <p:extLst>
      <p:ext uri="{BB962C8B-B14F-4D97-AF65-F5344CB8AC3E}">
        <p14:creationId xmlns:p14="http://schemas.microsoft.com/office/powerpoint/2010/main" val="1337078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3</a:t>
            </a:fld>
            <a:endParaRPr lang="en-IN" altLang="en-US"/>
          </a:p>
        </p:txBody>
      </p:sp>
    </p:spTree>
    <p:extLst>
      <p:ext uri="{BB962C8B-B14F-4D97-AF65-F5344CB8AC3E}">
        <p14:creationId xmlns:p14="http://schemas.microsoft.com/office/powerpoint/2010/main" val="112149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5</a:t>
            </a:fld>
            <a:endParaRPr lang="en-IN" altLang="en-US"/>
          </a:p>
        </p:txBody>
      </p:sp>
    </p:spTree>
    <p:extLst>
      <p:ext uri="{BB962C8B-B14F-4D97-AF65-F5344CB8AC3E}">
        <p14:creationId xmlns:p14="http://schemas.microsoft.com/office/powerpoint/2010/main" val="2937694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6</a:t>
            </a:fld>
            <a:endParaRPr lang="en-IN" altLang="en-US"/>
          </a:p>
        </p:txBody>
      </p:sp>
    </p:spTree>
    <p:extLst>
      <p:ext uri="{BB962C8B-B14F-4D97-AF65-F5344CB8AC3E}">
        <p14:creationId xmlns:p14="http://schemas.microsoft.com/office/powerpoint/2010/main" val="15693202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8</a:t>
            </a:fld>
            <a:endParaRPr lang="en-IN" altLang="en-US"/>
          </a:p>
        </p:txBody>
      </p:sp>
    </p:spTree>
    <p:extLst>
      <p:ext uri="{BB962C8B-B14F-4D97-AF65-F5344CB8AC3E}">
        <p14:creationId xmlns:p14="http://schemas.microsoft.com/office/powerpoint/2010/main" val="17175992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3"/>
          <p:cNvGrpSpPr>
            <a:grpSpLocks/>
          </p:cNvGrpSpPr>
          <p:nvPr/>
        </p:nvGrpSpPr>
        <p:grpSpPr bwMode="auto">
          <a:xfrm>
            <a:off x="0" y="-1588"/>
            <a:ext cx="12192000" cy="6865938"/>
            <a:chOff x="0" y="-2373"/>
            <a:chExt cx="12192000" cy="6867027"/>
          </a:xfrm>
        </p:grpSpPr>
        <p:sp>
          <p:nvSpPr>
            <p:cNvPr id="5" name="Rectangle 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Oval 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Oval 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a:spLocks noEditPoints="1"/>
            </p:cNvSpPr>
            <p:nvPr/>
          </p:nvSpPr>
          <p:spPr bwMode="gray">
            <a:xfrm>
              <a:off x="0" y="1587"/>
              <a:ext cx="12192000" cy="6856413"/>
            </a:xfrm>
            <a:custGeom>
              <a:avLst/>
              <a:gdLst>
                <a:gd name="T0" fmla="*/ 0 w 15356"/>
                <a:gd name="T1" fmla="*/ 0 h 8638"/>
                <a:gd name="T2" fmla="*/ 0 w 15356"/>
                <a:gd name="T3" fmla="*/ 2147483647 h 8638"/>
                <a:gd name="T4" fmla="*/ 2147483647 w 15356"/>
                <a:gd name="T5" fmla="*/ 2147483647 h 8638"/>
                <a:gd name="T6" fmla="*/ 2147483647 w 15356"/>
                <a:gd name="T7" fmla="*/ 0 h 8638"/>
                <a:gd name="T8" fmla="*/ 0 w 15356"/>
                <a:gd name="T9" fmla="*/ 0 h 8638"/>
                <a:gd name="T10" fmla="*/ 2147483647 w 15356"/>
                <a:gd name="T11" fmla="*/ 2147483647 h 8638"/>
                <a:gd name="T12" fmla="*/ 2147483647 w 15356"/>
                <a:gd name="T13" fmla="*/ 2147483647 h 8638"/>
                <a:gd name="T14" fmla="*/ 2147483647 w 15356"/>
                <a:gd name="T15" fmla="*/ 2147483647 h 8638"/>
                <a:gd name="T16" fmla="*/ 2147483647 w 15356"/>
                <a:gd name="T17" fmla="*/ 2147483647 h 8638"/>
                <a:gd name="T18" fmla="*/ 2147483647 w 15356"/>
                <a:gd name="T19" fmla="*/ 2147483647 h 86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sp>
        <p:nvSpPr>
          <p:cNvPr id="12" name="Rectangle 11"/>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pic>
        <p:nvPicPr>
          <p:cNvPr id="13" name="Picture 12"/>
          <p:cNvPicPr>
            <a:picLocks noChangeAspect="1"/>
          </p:cNvPicPr>
          <p:nvPr userDrawn="1"/>
        </p:nvPicPr>
        <p:blipFill rotWithShape="1">
          <a:blip r:embed="rId3"/>
          <a:srcRect l="-1170" r="9237"/>
          <a:stretch/>
        </p:blipFill>
        <p:spPr>
          <a:xfrm>
            <a:off x="639260" y="614078"/>
            <a:ext cx="1429085" cy="1330610"/>
          </a:xfrm>
          <a:prstGeom prst="ellipse">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4" name="Date Placeholder 3"/>
          <p:cNvSpPr>
            <a:spLocks noGrp="1"/>
          </p:cNvSpPr>
          <p:nvPr>
            <p:ph type="dt" sz="half" idx="10"/>
          </p:nvPr>
        </p:nvSpPr>
        <p:spPr>
          <a:xfrm rot="5400000">
            <a:off x="10090150" y="1792288"/>
            <a:ext cx="990600" cy="304800"/>
          </a:xfrm>
        </p:spPr>
        <p:txBody>
          <a:bodyPr/>
          <a:lstStyle>
            <a:lvl1pPr algn="l">
              <a:defRPr b="0" i="0">
                <a:solidFill>
                  <a:schemeClr val="bg1"/>
                </a:solidFill>
              </a:defRPr>
            </a:lvl1pPr>
          </a:lstStyle>
          <a:p>
            <a:pPr>
              <a:defRPr/>
            </a:pPr>
            <a:fld id="{7A51B8DD-565D-404B-A7D8-20F3BF89DC5F}" type="datetime1">
              <a:rPr lang="en-IN"/>
              <a:pPr>
                <a:defRPr/>
              </a:pPr>
              <a:t>21-05-2018</a:t>
            </a:fld>
            <a:endParaRPr lang="en-IN"/>
          </a:p>
        </p:txBody>
      </p:sp>
      <p:sp>
        <p:nvSpPr>
          <p:cNvPr id="15" name="Footer Placeholder 4"/>
          <p:cNvSpPr>
            <a:spLocks noGrp="1"/>
          </p:cNvSpPr>
          <p:nvPr>
            <p:ph type="ftr" sz="quarter" idx="11"/>
          </p:nvPr>
        </p:nvSpPr>
        <p:spPr>
          <a:xfrm rot="5400000">
            <a:off x="8960644" y="3226594"/>
            <a:ext cx="3859212" cy="304800"/>
          </a:xfrm>
        </p:spPr>
        <p:txBody>
          <a:bodyPr/>
          <a:lstStyle>
            <a:lvl1pPr>
              <a:defRPr b="0" i="0">
                <a:solidFill>
                  <a:schemeClr val="bg1"/>
                </a:solidFill>
              </a:defRPr>
            </a:lvl1pPr>
          </a:lstStyle>
          <a:p>
            <a:pPr>
              <a:defRPr/>
            </a:pPr>
            <a:r>
              <a:rPr lang="en-IN"/>
              <a:t>© Indirect Taxes Committee, ICAI</a:t>
            </a:r>
          </a:p>
        </p:txBody>
      </p:sp>
      <p:sp>
        <p:nvSpPr>
          <p:cNvPr id="16" name="Slide Number Placeholder 5"/>
          <p:cNvSpPr>
            <a:spLocks noGrp="1"/>
          </p:cNvSpPr>
          <p:nvPr>
            <p:ph type="sldNum" sz="quarter" idx="12"/>
          </p:nvPr>
        </p:nvSpPr>
        <p:spPr>
          <a:xfrm>
            <a:off x="10350500" y="292100"/>
            <a:ext cx="838200" cy="768350"/>
          </a:xfrm>
        </p:spPr>
        <p:txBody>
          <a:bodyPr/>
          <a:lstStyle>
            <a:lvl1pPr>
              <a:defRPr>
                <a:latin typeface="Palatino Linotype" panose="02040502050505030304" pitchFamily="18" charset="0"/>
              </a:defRPr>
            </a:lvl1pPr>
          </a:lstStyle>
          <a:p>
            <a:fld id="{56FCA643-ADDA-4CE8-B4FF-7AA2A8ED4A7D}" type="slidenum">
              <a:rPr lang="en-IN" altLang="en-US"/>
              <a:pPr/>
              <a:t>‹#›</a:t>
            </a:fld>
            <a:endParaRPr lang="en-IN" altLang="en-US"/>
          </a:p>
        </p:txBody>
      </p:sp>
    </p:spTree>
    <p:extLst>
      <p:ext uri="{BB962C8B-B14F-4D97-AF65-F5344CB8AC3E}">
        <p14:creationId xmlns:p14="http://schemas.microsoft.com/office/powerpoint/2010/main" val="2281491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5" name="Group 23"/>
          <p:cNvGrpSpPr>
            <a:grpSpLocks/>
          </p:cNvGrpSpPr>
          <p:nvPr/>
        </p:nvGrpSpPr>
        <p:grpSpPr bwMode="auto">
          <a:xfrm>
            <a:off x="0" y="-1588"/>
            <a:ext cx="12192000" cy="6865938"/>
            <a:chOff x="0" y="-2373"/>
            <a:chExt cx="12192000" cy="6867027"/>
          </a:xfrm>
        </p:grpSpPr>
        <p:sp>
          <p:nvSpPr>
            <p:cNvPr id="6" name="Rectangle 5"/>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 name="Oval 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a:spLocks/>
            </p:cNvSpPr>
            <p:nvPr/>
          </p:nvSpPr>
          <p:spPr bwMode="gray">
            <a:xfrm rot="10371525">
              <a:off x="263767" y="4438254"/>
              <a:ext cx="3299407" cy="440924"/>
            </a:xfrm>
            <a:custGeom>
              <a:avLst/>
              <a:gdLst>
                <a:gd name="T0" fmla="*/ 2147483647 w 10000"/>
                <a:gd name="T1" fmla="*/ 2147483647 h 5291"/>
                <a:gd name="T2" fmla="*/ 2147483647 w 10000"/>
                <a:gd name="T3" fmla="*/ 2147483647 h 5291"/>
                <a:gd name="T4" fmla="*/ 2147483647 w 10000"/>
                <a:gd name="T5" fmla="*/ 0 h 5291"/>
                <a:gd name="T6" fmla="*/ 2147483647 w 10000"/>
                <a:gd name="T7" fmla="*/ 0 h 5291"/>
                <a:gd name="T8" fmla="*/ 2147483647 w 10000"/>
                <a:gd name="T9" fmla="*/ 2147483647 h 5291"/>
                <a:gd name="T10" fmla="*/ 2147483647 w 10000"/>
                <a:gd name="T11" fmla="*/ 2147483647 h 5291"/>
                <a:gd name="T12" fmla="*/ 2147483647 w 10000"/>
                <a:gd name="T13" fmla="*/ 2147483647 h 5291"/>
                <a:gd name="T14" fmla="*/ 2147483647 w 10000"/>
                <a:gd name="T15" fmla="*/ 2147483647 h 5291"/>
                <a:gd name="T16" fmla="*/ 2147483647 w 10000"/>
                <a:gd name="T17" fmla="*/ 2147483647 h 5291"/>
                <a:gd name="T18" fmla="*/ 2147483647 w 10000"/>
                <a:gd name="T19" fmla="*/ 2147483647 h 5291"/>
                <a:gd name="T20" fmla="*/ 2147483647 w 10000"/>
                <a:gd name="T21" fmla="*/ 2147483647 h 5291"/>
                <a:gd name="T22" fmla="*/ 2147483647 w 10000"/>
                <a:gd name="T23" fmla="*/ 2147483647 h 5291"/>
                <a:gd name="T24" fmla="*/ 2147483647 w 10000"/>
                <a:gd name="T25" fmla="*/ 2147483647 h 5291"/>
                <a:gd name="T26" fmla="*/ 2147483647 w 10000"/>
                <a:gd name="T27" fmla="*/ 2147483647 h 5291"/>
                <a:gd name="T28" fmla="*/ 2147483647 w 10000"/>
                <a:gd name="T29" fmla="*/ 2147483647 h 5291"/>
                <a:gd name="T30" fmla="*/ 2147483647 w 10000"/>
                <a:gd name="T31" fmla="*/ 2147483647 h 5291"/>
                <a:gd name="T32" fmla="*/ 2147483647 w 10000"/>
                <a:gd name="T33" fmla="*/ 2147483647 h 5291"/>
                <a:gd name="T34" fmla="*/ 2147483647 w 10000"/>
                <a:gd name="T35" fmla="*/ 2147483647 h 5291"/>
                <a:gd name="T36" fmla="*/ 2147483647 w 10000"/>
                <a:gd name="T37" fmla="*/ 2147483647 h 5291"/>
                <a:gd name="T38" fmla="*/ 2147483647 w 10000"/>
                <a:gd name="T39" fmla="*/ 2147483647 h 5291"/>
                <a:gd name="T40" fmla="*/ 2147483647 w 10000"/>
                <a:gd name="T41" fmla="*/ 2147483647 h 5291"/>
                <a:gd name="T42" fmla="*/ 2147483647 w 10000"/>
                <a:gd name="T43" fmla="*/ 2147483647 h 5291"/>
                <a:gd name="T44" fmla="*/ 2147483647 w 10000"/>
                <a:gd name="T45" fmla="*/ 2147483647 h 5291"/>
                <a:gd name="T46" fmla="*/ 2147483647 w 10000"/>
                <a:gd name="T47" fmla="*/ 2147483647 h 5291"/>
                <a:gd name="T48" fmla="*/ 2147483647 w 10000"/>
                <a:gd name="T49" fmla="*/ 2147483647 h 5291"/>
                <a:gd name="T50" fmla="*/ 2147483647 w 10000"/>
                <a:gd name="T51" fmla="*/ 2147483647 h 5291"/>
                <a:gd name="T52" fmla="*/ 2147483647 w 10000"/>
                <a:gd name="T53" fmla="*/ 2147483647 h 5291"/>
                <a:gd name="T54" fmla="*/ 2147483647 w 10000"/>
                <a:gd name="T55" fmla="*/ 2147483647 h 5291"/>
                <a:gd name="T56" fmla="*/ 2147483647 w 10000"/>
                <a:gd name="T57" fmla="*/ 2147483647 h 5291"/>
                <a:gd name="T58" fmla="*/ 2147483647 w 10000"/>
                <a:gd name="T59" fmla="*/ 2147483647 h 5291"/>
                <a:gd name="T60" fmla="*/ 2147483647 w 10000"/>
                <a:gd name="T61" fmla="*/ 2147483647 h 5291"/>
                <a:gd name="T62" fmla="*/ 2147483647 w 10000"/>
                <a:gd name="T63" fmla="*/ 2147483647 h 5291"/>
                <a:gd name="T64" fmla="*/ 2147483647 w 10000"/>
                <a:gd name="T65" fmla="*/ 2147483647 h 5291"/>
                <a:gd name="T66" fmla="*/ 2147483647 w 10000"/>
                <a:gd name="T67" fmla="*/ 2147483647 h 5291"/>
                <a:gd name="T68" fmla="*/ 0 w 10000"/>
                <a:gd name="T69" fmla="*/ 2147483647 h 5291"/>
                <a:gd name="T70" fmla="*/ 2147483647 w 10000"/>
                <a:gd name="T71" fmla="*/ 2147483647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3" name="Freeform 5"/>
            <p:cNvSpPr>
              <a:spLocks/>
            </p:cNvSpPr>
            <p:nvPr/>
          </p:nvSpPr>
          <p:spPr bwMode="gray">
            <a:xfrm rot="10800000">
              <a:off x="459506" y="321130"/>
              <a:ext cx="11277600" cy="4533900"/>
            </a:xfrm>
            <a:custGeom>
              <a:avLst/>
              <a:gdLst>
                <a:gd name="T0" fmla="*/ 0 w 7104"/>
                <a:gd name="T1" fmla="*/ 0 h 2856"/>
                <a:gd name="T2" fmla="*/ 0 w 7104"/>
                <a:gd name="T3" fmla="*/ 2147483647 h 2856"/>
                <a:gd name="T4" fmla="*/ 2147483647 w 7104"/>
                <a:gd name="T5" fmla="*/ 2147483647 h 2856"/>
                <a:gd name="T6" fmla="*/ 2147483647 w 7104"/>
                <a:gd name="T7" fmla="*/ 2147483647 h 2856"/>
                <a:gd name="T8" fmla="*/ 2147483647 w 7104"/>
                <a:gd name="T9" fmla="*/ 2147483647 h 2856"/>
                <a:gd name="T10" fmla="*/ 2147483647 w 7104"/>
                <a:gd name="T11" fmla="*/ 2147483647 h 2856"/>
                <a:gd name="T12" fmla="*/ 2147483647 w 7104"/>
                <a:gd name="T13" fmla="*/ 2147483647 h 2856"/>
                <a:gd name="T14" fmla="*/ 2147483647 w 7104"/>
                <a:gd name="T15" fmla="*/ 2147483647 h 2856"/>
                <a:gd name="T16" fmla="*/ 2147483647 w 7104"/>
                <a:gd name="T17" fmla="*/ 2147483647 h 2856"/>
                <a:gd name="T18" fmla="*/ 2147483647 w 7104"/>
                <a:gd name="T19" fmla="*/ 2147483647 h 2856"/>
                <a:gd name="T20" fmla="*/ 2147483647 w 7104"/>
                <a:gd name="T21" fmla="*/ 2147483647 h 2856"/>
                <a:gd name="T22" fmla="*/ 2147483647 w 7104"/>
                <a:gd name="T23" fmla="*/ 2147483647 h 2856"/>
                <a:gd name="T24" fmla="*/ 2147483647 w 7104"/>
                <a:gd name="T25" fmla="*/ 2147483647 h 2856"/>
                <a:gd name="T26" fmla="*/ 2147483647 w 7104"/>
                <a:gd name="T27" fmla="*/ 2147483647 h 2856"/>
                <a:gd name="T28" fmla="*/ 2147483647 w 7104"/>
                <a:gd name="T29" fmla="*/ 2147483647 h 2856"/>
                <a:gd name="T30" fmla="*/ 2147483647 w 7104"/>
                <a:gd name="T31" fmla="*/ 2147483647 h 2856"/>
                <a:gd name="T32" fmla="*/ 2147483647 w 7104"/>
                <a:gd name="T33" fmla="*/ 2147483647 h 2856"/>
                <a:gd name="T34" fmla="*/ 2147483647 w 7104"/>
                <a:gd name="T35" fmla="*/ 2147483647 h 2856"/>
                <a:gd name="T36" fmla="*/ 2147483647 w 7104"/>
                <a:gd name="T37" fmla="*/ 2147483647 h 2856"/>
                <a:gd name="T38" fmla="*/ 2147483647 w 7104"/>
                <a:gd name="T39" fmla="*/ 2147483647 h 2856"/>
                <a:gd name="T40" fmla="*/ 2147483647 w 7104"/>
                <a:gd name="T41" fmla="*/ 2147483647 h 2856"/>
                <a:gd name="T42" fmla="*/ 2147483647 w 7104"/>
                <a:gd name="T43" fmla="*/ 2147483647 h 2856"/>
                <a:gd name="T44" fmla="*/ 2147483647 w 7104"/>
                <a:gd name="T45" fmla="*/ 2147483647 h 2856"/>
                <a:gd name="T46" fmla="*/ 2147483647 w 7104"/>
                <a:gd name="T47" fmla="*/ 2147483647 h 2856"/>
                <a:gd name="T48" fmla="*/ 2147483647 w 7104"/>
                <a:gd name="T49" fmla="*/ 2147483647 h 2856"/>
                <a:gd name="T50" fmla="*/ 2147483647 w 7104"/>
                <a:gd name="T51" fmla="*/ 2147483647 h 2856"/>
                <a:gd name="T52" fmla="*/ 2147483647 w 7104"/>
                <a:gd name="T53" fmla="*/ 2147483647 h 2856"/>
                <a:gd name="T54" fmla="*/ 2147483647 w 7104"/>
                <a:gd name="T55" fmla="*/ 2147483647 h 2856"/>
                <a:gd name="T56" fmla="*/ 2147483647 w 7104"/>
                <a:gd name="T57" fmla="*/ 2147483647 h 2856"/>
                <a:gd name="T58" fmla="*/ 2147483647 w 7104"/>
                <a:gd name="T59" fmla="*/ 2147483647 h 2856"/>
                <a:gd name="T60" fmla="*/ 2147483647 w 7104"/>
                <a:gd name="T61" fmla="*/ 2147483647 h 2856"/>
                <a:gd name="T62" fmla="*/ 2147483647 w 7104"/>
                <a:gd name="T63" fmla="*/ 2147483647 h 2856"/>
                <a:gd name="T64" fmla="*/ 2147483647 w 7104"/>
                <a:gd name="T65" fmla="*/ 2147483647 h 2856"/>
                <a:gd name="T66" fmla="*/ 2147483647 w 7104"/>
                <a:gd name="T67" fmla="*/ 2147483647 h 2856"/>
                <a:gd name="T68" fmla="*/ 2147483647 w 7104"/>
                <a:gd name="T69" fmla="*/ 2147483647 h 2856"/>
                <a:gd name="T70" fmla="*/ 2147483647 w 7104"/>
                <a:gd name="T71" fmla="*/ 2147483647 h 2856"/>
                <a:gd name="T72" fmla="*/ 2147483647 w 7104"/>
                <a:gd name="T73" fmla="*/ 2147483647 h 2856"/>
                <a:gd name="T74" fmla="*/ 2147483647 w 7104"/>
                <a:gd name="T75" fmla="*/ 2147483647 h 2856"/>
                <a:gd name="T76" fmla="*/ 2147483647 w 7104"/>
                <a:gd name="T77" fmla="*/ 2147483647 h 2856"/>
                <a:gd name="T78" fmla="*/ 2147483647 w 7104"/>
                <a:gd name="T79" fmla="*/ 2147483647 h 2856"/>
                <a:gd name="T80" fmla="*/ 2147483647 w 7104"/>
                <a:gd name="T81" fmla="*/ 2147483647 h 2856"/>
                <a:gd name="T82" fmla="*/ 2147483647 w 7104"/>
                <a:gd name="T83" fmla="*/ 2147483647 h 2856"/>
                <a:gd name="T84" fmla="*/ 2147483647 w 7104"/>
                <a:gd name="T85" fmla="*/ 2147483647 h 2856"/>
                <a:gd name="T86" fmla="*/ 2147483647 w 7104"/>
                <a:gd name="T87" fmla="*/ 2147483647 h 2856"/>
                <a:gd name="T88" fmla="*/ 2147483647 w 7104"/>
                <a:gd name="T89" fmla="*/ 2147483647 h 2856"/>
                <a:gd name="T90" fmla="*/ 2147483647 w 7104"/>
                <a:gd name="T91" fmla="*/ 2147483647 h 2856"/>
                <a:gd name="T92" fmla="*/ 2147483647 w 7104"/>
                <a:gd name="T93" fmla="*/ 2147483647 h 2856"/>
                <a:gd name="T94" fmla="*/ 2147483647 w 7104"/>
                <a:gd name="T95" fmla="*/ 2147483647 h 2856"/>
                <a:gd name="T96" fmla="*/ 2147483647 w 7104"/>
                <a:gd name="T97" fmla="*/ 2147483647 h 2856"/>
                <a:gd name="T98" fmla="*/ 0 w 7104"/>
                <a:gd name="T99" fmla="*/ 0 h 2856"/>
                <a:gd name="T100" fmla="*/ 0 w 7104"/>
                <a:gd name="T101" fmla="*/ 0 h 285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104" h="2856">
                  <a:moveTo>
                    <a:pt x="0" y="0"/>
                  </a:moveTo>
                  <a:lnTo>
                    <a:pt x="0" y="2856"/>
                  </a:lnTo>
                  <a:lnTo>
                    <a:pt x="7104" y="2856"/>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4" name="Freeform 5"/>
            <p:cNvSpPr>
              <a:spLocks noEditPoints="1"/>
            </p:cNvSpPr>
            <p:nvPr/>
          </p:nvSpPr>
          <p:spPr bwMode="gray">
            <a:xfrm>
              <a:off x="0" y="1587"/>
              <a:ext cx="12192000" cy="6856413"/>
            </a:xfrm>
            <a:custGeom>
              <a:avLst/>
              <a:gdLst>
                <a:gd name="T0" fmla="*/ 0 w 15356"/>
                <a:gd name="T1" fmla="*/ 0 h 8638"/>
                <a:gd name="T2" fmla="*/ 0 w 15356"/>
                <a:gd name="T3" fmla="*/ 2147483647 h 8638"/>
                <a:gd name="T4" fmla="*/ 2147483647 w 15356"/>
                <a:gd name="T5" fmla="*/ 2147483647 h 8638"/>
                <a:gd name="T6" fmla="*/ 2147483647 w 15356"/>
                <a:gd name="T7" fmla="*/ 0 h 8638"/>
                <a:gd name="T8" fmla="*/ 0 w 15356"/>
                <a:gd name="T9" fmla="*/ 0 h 8638"/>
                <a:gd name="T10" fmla="*/ 2147483647 w 15356"/>
                <a:gd name="T11" fmla="*/ 2147483647 h 8638"/>
                <a:gd name="T12" fmla="*/ 2147483647 w 15356"/>
                <a:gd name="T13" fmla="*/ 2147483647 h 8638"/>
                <a:gd name="T14" fmla="*/ 2147483647 w 15356"/>
                <a:gd name="T15" fmla="*/ 2147483647 h 8638"/>
                <a:gd name="T16" fmla="*/ 2147483647 w 15356"/>
                <a:gd name="T17" fmla="*/ 2147483647 h 8638"/>
                <a:gd name="T18" fmla="*/ 2147483647 w 15356"/>
                <a:gd name="T19" fmla="*/ 2147483647 h 86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sp>
        <p:nvSpPr>
          <p:cNvPr id="15" name="Rectangle 14"/>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Date Placeholder 4"/>
          <p:cNvSpPr>
            <a:spLocks noGrp="1"/>
          </p:cNvSpPr>
          <p:nvPr>
            <p:ph type="dt" sz="half" idx="10"/>
          </p:nvPr>
        </p:nvSpPr>
        <p:spPr/>
        <p:txBody>
          <a:bodyPr/>
          <a:lstStyle>
            <a:lvl1pPr>
              <a:defRPr/>
            </a:lvl1pPr>
          </a:lstStyle>
          <a:p>
            <a:pPr>
              <a:defRPr/>
            </a:pPr>
            <a:fld id="{73F1CDDF-A81C-4E93-88F8-46DF3F2CA4F5}" type="datetime1">
              <a:rPr lang="en-IN"/>
              <a:pPr>
                <a:defRPr/>
              </a:pPr>
              <a:t>21-05-2018</a:t>
            </a:fld>
            <a:endParaRPr lang="en-IN"/>
          </a:p>
        </p:txBody>
      </p:sp>
      <p:sp>
        <p:nvSpPr>
          <p:cNvPr id="17" name="Footer Placeholder 5"/>
          <p:cNvSpPr>
            <a:spLocks noGrp="1"/>
          </p:cNvSpPr>
          <p:nvPr>
            <p:ph type="ftr" sz="quarter" idx="11"/>
          </p:nvPr>
        </p:nvSpPr>
        <p:spPr/>
        <p:txBody>
          <a:bodyPr/>
          <a:lstStyle>
            <a:lvl1pPr>
              <a:defRPr/>
            </a:lvl1pPr>
          </a:lstStyle>
          <a:p>
            <a:pPr>
              <a:defRPr/>
            </a:pPr>
            <a:r>
              <a:rPr lang="en-IN"/>
              <a:t>© Indirect Taxes Committee, ICAI</a:t>
            </a:r>
          </a:p>
        </p:txBody>
      </p:sp>
      <p:sp>
        <p:nvSpPr>
          <p:cNvPr id="18" name="Slide Number Placeholder 6"/>
          <p:cNvSpPr>
            <a:spLocks noGrp="1"/>
          </p:cNvSpPr>
          <p:nvPr>
            <p:ph type="sldNum" sz="quarter" idx="12"/>
          </p:nvPr>
        </p:nvSpPr>
        <p:spPr/>
        <p:txBody>
          <a:bodyPr/>
          <a:lstStyle>
            <a:lvl1pPr>
              <a:defRPr/>
            </a:lvl1pPr>
          </a:lstStyle>
          <a:p>
            <a:fld id="{1A6100AD-F474-43A9-974D-3AB9D7A9C538}" type="slidenum">
              <a:rPr lang="en-IN" altLang="en-US"/>
              <a:pPr/>
              <a:t>‹#›</a:t>
            </a:fld>
            <a:endParaRPr lang="en-IN" altLang="en-US"/>
          </a:p>
        </p:txBody>
      </p:sp>
    </p:spTree>
    <p:extLst>
      <p:ext uri="{BB962C8B-B14F-4D97-AF65-F5344CB8AC3E}">
        <p14:creationId xmlns:p14="http://schemas.microsoft.com/office/powerpoint/2010/main" val="3688071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4" name="Group 23"/>
          <p:cNvGrpSpPr>
            <a:grpSpLocks/>
          </p:cNvGrpSpPr>
          <p:nvPr/>
        </p:nvGrpSpPr>
        <p:grpSpPr bwMode="auto">
          <a:xfrm>
            <a:off x="0" y="-1588"/>
            <a:ext cx="12192000" cy="6865938"/>
            <a:chOff x="0" y="-2373"/>
            <a:chExt cx="12192000" cy="6867027"/>
          </a:xfrm>
        </p:grpSpPr>
        <p:sp>
          <p:nvSpPr>
            <p:cNvPr id="5" name="Rectangle 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Oval 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Oval 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a:spLocks/>
            </p:cNvSpPr>
            <p:nvPr/>
          </p:nvSpPr>
          <p:spPr bwMode="gray">
            <a:xfrm rot="-589932">
              <a:off x="8490951" y="2714874"/>
              <a:ext cx="3299407" cy="440924"/>
            </a:xfrm>
            <a:custGeom>
              <a:avLst/>
              <a:gdLst>
                <a:gd name="T0" fmla="*/ 2147483647 w 10000"/>
                <a:gd name="T1" fmla="*/ 2147483647 h 5291"/>
                <a:gd name="T2" fmla="*/ 2147483647 w 10000"/>
                <a:gd name="T3" fmla="*/ 2147483647 h 5291"/>
                <a:gd name="T4" fmla="*/ 2147483647 w 10000"/>
                <a:gd name="T5" fmla="*/ 0 h 5291"/>
                <a:gd name="T6" fmla="*/ 2147483647 w 10000"/>
                <a:gd name="T7" fmla="*/ 0 h 5291"/>
                <a:gd name="T8" fmla="*/ 2147483647 w 10000"/>
                <a:gd name="T9" fmla="*/ 2147483647 h 5291"/>
                <a:gd name="T10" fmla="*/ 2147483647 w 10000"/>
                <a:gd name="T11" fmla="*/ 2147483647 h 5291"/>
                <a:gd name="T12" fmla="*/ 2147483647 w 10000"/>
                <a:gd name="T13" fmla="*/ 2147483647 h 5291"/>
                <a:gd name="T14" fmla="*/ 2147483647 w 10000"/>
                <a:gd name="T15" fmla="*/ 2147483647 h 5291"/>
                <a:gd name="T16" fmla="*/ 2147483647 w 10000"/>
                <a:gd name="T17" fmla="*/ 2147483647 h 5291"/>
                <a:gd name="T18" fmla="*/ 2147483647 w 10000"/>
                <a:gd name="T19" fmla="*/ 2147483647 h 5291"/>
                <a:gd name="T20" fmla="*/ 2147483647 w 10000"/>
                <a:gd name="T21" fmla="*/ 2147483647 h 5291"/>
                <a:gd name="T22" fmla="*/ 2147483647 w 10000"/>
                <a:gd name="T23" fmla="*/ 2147483647 h 5291"/>
                <a:gd name="T24" fmla="*/ 2147483647 w 10000"/>
                <a:gd name="T25" fmla="*/ 2147483647 h 5291"/>
                <a:gd name="T26" fmla="*/ 2147483647 w 10000"/>
                <a:gd name="T27" fmla="*/ 2147483647 h 5291"/>
                <a:gd name="T28" fmla="*/ 2147483647 w 10000"/>
                <a:gd name="T29" fmla="*/ 2147483647 h 5291"/>
                <a:gd name="T30" fmla="*/ 2147483647 w 10000"/>
                <a:gd name="T31" fmla="*/ 2147483647 h 5291"/>
                <a:gd name="T32" fmla="*/ 2147483647 w 10000"/>
                <a:gd name="T33" fmla="*/ 2147483647 h 5291"/>
                <a:gd name="T34" fmla="*/ 2147483647 w 10000"/>
                <a:gd name="T35" fmla="*/ 2147483647 h 5291"/>
                <a:gd name="T36" fmla="*/ 2147483647 w 10000"/>
                <a:gd name="T37" fmla="*/ 2147483647 h 5291"/>
                <a:gd name="T38" fmla="*/ 2147483647 w 10000"/>
                <a:gd name="T39" fmla="*/ 2147483647 h 5291"/>
                <a:gd name="T40" fmla="*/ 2147483647 w 10000"/>
                <a:gd name="T41" fmla="*/ 2147483647 h 5291"/>
                <a:gd name="T42" fmla="*/ 2147483647 w 10000"/>
                <a:gd name="T43" fmla="*/ 2147483647 h 5291"/>
                <a:gd name="T44" fmla="*/ 2147483647 w 10000"/>
                <a:gd name="T45" fmla="*/ 2147483647 h 5291"/>
                <a:gd name="T46" fmla="*/ 2147483647 w 10000"/>
                <a:gd name="T47" fmla="*/ 2147483647 h 5291"/>
                <a:gd name="T48" fmla="*/ 2147483647 w 10000"/>
                <a:gd name="T49" fmla="*/ 2147483647 h 5291"/>
                <a:gd name="T50" fmla="*/ 2147483647 w 10000"/>
                <a:gd name="T51" fmla="*/ 2147483647 h 5291"/>
                <a:gd name="T52" fmla="*/ 2147483647 w 10000"/>
                <a:gd name="T53" fmla="*/ 2147483647 h 5291"/>
                <a:gd name="T54" fmla="*/ 2147483647 w 10000"/>
                <a:gd name="T55" fmla="*/ 2147483647 h 5291"/>
                <a:gd name="T56" fmla="*/ 2147483647 w 10000"/>
                <a:gd name="T57" fmla="*/ 2147483647 h 5291"/>
                <a:gd name="T58" fmla="*/ 2147483647 w 10000"/>
                <a:gd name="T59" fmla="*/ 2147483647 h 5291"/>
                <a:gd name="T60" fmla="*/ 2147483647 w 10000"/>
                <a:gd name="T61" fmla="*/ 2147483647 h 5291"/>
                <a:gd name="T62" fmla="*/ 2147483647 w 10000"/>
                <a:gd name="T63" fmla="*/ 2147483647 h 5291"/>
                <a:gd name="T64" fmla="*/ 2147483647 w 10000"/>
                <a:gd name="T65" fmla="*/ 2147483647 h 5291"/>
                <a:gd name="T66" fmla="*/ 2147483647 w 10000"/>
                <a:gd name="T67" fmla="*/ 2147483647 h 5291"/>
                <a:gd name="T68" fmla="*/ 0 w 10000"/>
                <a:gd name="T69" fmla="*/ 2147483647 h 5291"/>
                <a:gd name="T70" fmla="*/ 2147483647 w 10000"/>
                <a:gd name="T71" fmla="*/ 2147483647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3" name="Freeform 5"/>
            <p:cNvSpPr>
              <a:spLocks/>
            </p:cNvSpPr>
            <p:nvPr/>
          </p:nvSpPr>
          <p:spPr bwMode="gray">
            <a:xfrm>
              <a:off x="455612" y="2801319"/>
              <a:ext cx="11277600" cy="3602637"/>
            </a:xfrm>
            <a:custGeom>
              <a:avLst/>
              <a:gdLst>
                <a:gd name="T0" fmla="*/ 0 w 10000"/>
                <a:gd name="T1" fmla="*/ 0 h 7946"/>
                <a:gd name="T2" fmla="*/ 0 w 10000"/>
                <a:gd name="T3" fmla="*/ 2147483647 h 7946"/>
                <a:gd name="T4" fmla="*/ 2147483647 w 10000"/>
                <a:gd name="T5" fmla="*/ 2147483647 h 7946"/>
                <a:gd name="T6" fmla="*/ 2147483647 w 10000"/>
                <a:gd name="T7" fmla="*/ 2147483647 h 7946"/>
                <a:gd name="T8" fmla="*/ 2147483647 w 10000"/>
                <a:gd name="T9" fmla="*/ 2147483647 h 7946"/>
                <a:gd name="T10" fmla="*/ 2147483647 w 10000"/>
                <a:gd name="T11" fmla="*/ 2147483647 h 7946"/>
                <a:gd name="T12" fmla="*/ 2147483647 w 10000"/>
                <a:gd name="T13" fmla="*/ 2147483647 h 7946"/>
                <a:gd name="T14" fmla="*/ 2147483647 w 10000"/>
                <a:gd name="T15" fmla="*/ 2147483647 h 7946"/>
                <a:gd name="T16" fmla="*/ 2147483647 w 10000"/>
                <a:gd name="T17" fmla="*/ 2147483647 h 7946"/>
                <a:gd name="T18" fmla="*/ 2147483647 w 10000"/>
                <a:gd name="T19" fmla="*/ 2147483647 h 7946"/>
                <a:gd name="T20" fmla="*/ 2147483647 w 10000"/>
                <a:gd name="T21" fmla="*/ 2147483647 h 7946"/>
                <a:gd name="T22" fmla="*/ 2147483647 w 10000"/>
                <a:gd name="T23" fmla="*/ 2147483647 h 7946"/>
                <a:gd name="T24" fmla="*/ 2147483647 w 10000"/>
                <a:gd name="T25" fmla="*/ 2147483647 h 7946"/>
                <a:gd name="T26" fmla="*/ 2147483647 w 10000"/>
                <a:gd name="T27" fmla="*/ 2147483647 h 7946"/>
                <a:gd name="T28" fmla="*/ 2147483647 w 10000"/>
                <a:gd name="T29" fmla="*/ 2147483647 h 7946"/>
                <a:gd name="T30" fmla="*/ 2147483647 w 10000"/>
                <a:gd name="T31" fmla="*/ 2147483647 h 7946"/>
                <a:gd name="T32" fmla="*/ 2147483647 w 10000"/>
                <a:gd name="T33" fmla="*/ 2147483647 h 7946"/>
                <a:gd name="T34" fmla="*/ 2147483647 w 10000"/>
                <a:gd name="T35" fmla="*/ 2147483647 h 7946"/>
                <a:gd name="T36" fmla="*/ 2147483647 w 10000"/>
                <a:gd name="T37" fmla="*/ 2147483647 h 7946"/>
                <a:gd name="T38" fmla="*/ 2147483647 w 10000"/>
                <a:gd name="T39" fmla="*/ 2147483647 h 7946"/>
                <a:gd name="T40" fmla="*/ 2147483647 w 10000"/>
                <a:gd name="T41" fmla="*/ 2147483647 h 7946"/>
                <a:gd name="T42" fmla="*/ 2147483647 w 10000"/>
                <a:gd name="T43" fmla="*/ 2147483647 h 7946"/>
                <a:gd name="T44" fmla="*/ 2147483647 w 10000"/>
                <a:gd name="T45" fmla="*/ 2147483647 h 7946"/>
                <a:gd name="T46" fmla="*/ 2147483647 w 10000"/>
                <a:gd name="T47" fmla="*/ 2147483647 h 7946"/>
                <a:gd name="T48" fmla="*/ 2147483647 w 10000"/>
                <a:gd name="T49" fmla="*/ 2147483647 h 7946"/>
                <a:gd name="T50" fmla="*/ 2147483647 w 10000"/>
                <a:gd name="T51" fmla="*/ 2147483647 h 7946"/>
                <a:gd name="T52" fmla="*/ 2147483647 w 10000"/>
                <a:gd name="T53" fmla="*/ 2147483647 h 7946"/>
                <a:gd name="T54" fmla="*/ 2147483647 w 10000"/>
                <a:gd name="T55" fmla="*/ 2147483647 h 7946"/>
                <a:gd name="T56" fmla="*/ 2147483647 w 10000"/>
                <a:gd name="T57" fmla="*/ 2147483647 h 7946"/>
                <a:gd name="T58" fmla="*/ 2147483647 w 10000"/>
                <a:gd name="T59" fmla="*/ 2147483647 h 7946"/>
                <a:gd name="T60" fmla="*/ 2147483647 w 10000"/>
                <a:gd name="T61" fmla="*/ 2147483647 h 7946"/>
                <a:gd name="T62" fmla="*/ 2147483647 w 10000"/>
                <a:gd name="T63" fmla="*/ 2147483647 h 7946"/>
                <a:gd name="T64" fmla="*/ 2147483647 w 10000"/>
                <a:gd name="T65" fmla="*/ 2147483647 h 7946"/>
                <a:gd name="T66" fmla="*/ 2147483647 w 10000"/>
                <a:gd name="T67" fmla="*/ 2147483647 h 7946"/>
                <a:gd name="T68" fmla="*/ 2147483647 w 10000"/>
                <a:gd name="T69" fmla="*/ 2147483647 h 7946"/>
                <a:gd name="T70" fmla="*/ 2147483647 w 10000"/>
                <a:gd name="T71" fmla="*/ 2147483647 h 7946"/>
                <a:gd name="T72" fmla="*/ 2147483647 w 10000"/>
                <a:gd name="T73" fmla="*/ 2147483647 h 7946"/>
                <a:gd name="T74" fmla="*/ 2147483647 w 10000"/>
                <a:gd name="T75" fmla="*/ 2147483647 h 7946"/>
                <a:gd name="T76" fmla="*/ 2147483647 w 10000"/>
                <a:gd name="T77" fmla="*/ 2147483647 h 7946"/>
                <a:gd name="T78" fmla="*/ 2147483647 w 10000"/>
                <a:gd name="T79" fmla="*/ 2147483647 h 7946"/>
                <a:gd name="T80" fmla="*/ 2147483647 w 10000"/>
                <a:gd name="T81" fmla="*/ 2147483647 h 7946"/>
                <a:gd name="T82" fmla="*/ 2147483647 w 10000"/>
                <a:gd name="T83" fmla="*/ 2147483647 h 7946"/>
                <a:gd name="T84" fmla="*/ 2147483647 w 10000"/>
                <a:gd name="T85" fmla="*/ 2147483647 h 7946"/>
                <a:gd name="T86" fmla="*/ 2147483647 w 10000"/>
                <a:gd name="T87" fmla="*/ 2147483647 h 7946"/>
                <a:gd name="T88" fmla="*/ 2147483647 w 10000"/>
                <a:gd name="T89" fmla="*/ 2147483647 h 7946"/>
                <a:gd name="T90" fmla="*/ 2147483647 w 10000"/>
                <a:gd name="T91" fmla="*/ 2147483647 h 7946"/>
                <a:gd name="T92" fmla="*/ 2147483647 w 10000"/>
                <a:gd name="T93" fmla="*/ 2147483647 h 7946"/>
                <a:gd name="T94" fmla="*/ 2147483647 w 10000"/>
                <a:gd name="T95" fmla="*/ 2147483647 h 7946"/>
                <a:gd name="T96" fmla="*/ 2147483647 w 10000"/>
                <a:gd name="T97" fmla="*/ 2147483647 h 7946"/>
                <a:gd name="T98" fmla="*/ 0 w 10000"/>
                <a:gd name="T99" fmla="*/ 0 h 7946"/>
                <a:gd name="T100" fmla="*/ 0 w 10000"/>
                <a:gd name="T101" fmla="*/ 0 h 794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000" h="7946">
                  <a:moveTo>
                    <a:pt x="0" y="0"/>
                  </a:moveTo>
                  <a:lnTo>
                    <a:pt x="0" y="7945"/>
                  </a:lnTo>
                  <a:lnTo>
                    <a:pt x="10000" y="7946"/>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4" name="Freeform 5"/>
            <p:cNvSpPr>
              <a:spLocks noEditPoints="1"/>
            </p:cNvSpPr>
            <p:nvPr/>
          </p:nvSpPr>
          <p:spPr bwMode="gray">
            <a:xfrm>
              <a:off x="0" y="1587"/>
              <a:ext cx="12192000" cy="6856413"/>
            </a:xfrm>
            <a:custGeom>
              <a:avLst/>
              <a:gdLst>
                <a:gd name="T0" fmla="*/ 0 w 15356"/>
                <a:gd name="T1" fmla="*/ 0 h 8638"/>
                <a:gd name="T2" fmla="*/ 0 w 15356"/>
                <a:gd name="T3" fmla="*/ 2147483647 h 8638"/>
                <a:gd name="T4" fmla="*/ 2147483647 w 15356"/>
                <a:gd name="T5" fmla="*/ 2147483647 h 8638"/>
                <a:gd name="T6" fmla="*/ 2147483647 w 15356"/>
                <a:gd name="T7" fmla="*/ 0 h 8638"/>
                <a:gd name="T8" fmla="*/ 0 w 15356"/>
                <a:gd name="T9" fmla="*/ 0 h 8638"/>
                <a:gd name="T10" fmla="*/ 2147483647 w 15356"/>
                <a:gd name="T11" fmla="*/ 2147483647 h 8638"/>
                <a:gd name="T12" fmla="*/ 2147483647 w 15356"/>
                <a:gd name="T13" fmla="*/ 2147483647 h 8638"/>
                <a:gd name="T14" fmla="*/ 2147483647 w 15356"/>
                <a:gd name="T15" fmla="*/ 2147483647 h 8638"/>
                <a:gd name="T16" fmla="*/ 2147483647 w 15356"/>
                <a:gd name="T17" fmla="*/ 2147483647 h 8638"/>
                <a:gd name="T18" fmla="*/ 2147483647 w 15356"/>
                <a:gd name="T19" fmla="*/ 2147483647 h 86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sp>
        <p:nvSpPr>
          <p:cNvPr id="15" name="Rectangle 14"/>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Date Placeholder 3"/>
          <p:cNvSpPr>
            <a:spLocks noGrp="1"/>
          </p:cNvSpPr>
          <p:nvPr>
            <p:ph type="dt" sz="half" idx="10"/>
          </p:nvPr>
        </p:nvSpPr>
        <p:spPr/>
        <p:txBody>
          <a:bodyPr/>
          <a:lstStyle>
            <a:lvl1pPr>
              <a:defRPr/>
            </a:lvl1pPr>
          </a:lstStyle>
          <a:p>
            <a:pPr>
              <a:defRPr/>
            </a:pPr>
            <a:fld id="{A02E0D26-F36D-4099-AE0C-0168CA390F91}" type="datetime1">
              <a:rPr lang="en-IN"/>
              <a:pPr>
                <a:defRPr/>
              </a:pPr>
              <a:t>21-05-2018</a:t>
            </a:fld>
            <a:endParaRPr lang="en-IN"/>
          </a:p>
        </p:txBody>
      </p:sp>
      <p:sp>
        <p:nvSpPr>
          <p:cNvPr id="17" name="Footer Placeholder 4"/>
          <p:cNvSpPr>
            <a:spLocks noGrp="1"/>
          </p:cNvSpPr>
          <p:nvPr>
            <p:ph type="ftr" sz="quarter" idx="11"/>
          </p:nvPr>
        </p:nvSpPr>
        <p:spPr/>
        <p:txBody>
          <a:bodyPr/>
          <a:lstStyle>
            <a:lvl1pPr>
              <a:defRPr/>
            </a:lvl1pPr>
          </a:lstStyle>
          <a:p>
            <a:pPr>
              <a:defRPr/>
            </a:pPr>
            <a:r>
              <a:rPr lang="en-IN"/>
              <a:t>© Indirect Taxes Committee, ICAI</a:t>
            </a:r>
          </a:p>
        </p:txBody>
      </p:sp>
      <p:sp>
        <p:nvSpPr>
          <p:cNvPr id="18" name="Slide Number Placeholder 5"/>
          <p:cNvSpPr>
            <a:spLocks noGrp="1"/>
          </p:cNvSpPr>
          <p:nvPr>
            <p:ph type="sldNum" sz="quarter" idx="12"/>
          </p:nvPr>
        </p:nvSpPr>
        <p:spPr/>
        <p:txBody>
          <a:bodyPr/>
          <a:lstStyle>
            <a:lvl1pPr>
              <a:defRPr/>
            </a:lvl1pPr>
          </a:lstStyle>
          <a:p>
            <a:fld id="{5AFD0E14-DDFE-4B91-9CFC-2A11E8825529}" type="slidenum">
              <a:rPr lang="en-IN" altLang="en-US"/>
              <a:pPr/>
              <a:t>‹#›</a:t>
            </a:fld>
            <a:endParaRPr lang="en-IN" altLang="en-US"/>
          </a:p>
        </p:txBody>
      </p:sp>
    </p:spTree>
    <p:extLst>
      <p:ext uri="{BB962C8B-B14F-4D97-AF65-F5344CB8AC3E}">
        <p14:creationId xmlns:p14="http://schemas.microsoft.com/office/powerpoint/2010/main" val="41321655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5" name="Group 23"/>
          <p:cNvGrpSpPr>
            <a:grpSpLocks/>
          </p:cNvGrpSpPr>
          <p:nvPr/>
        </p:nvGrpSpPr>
        <p:grpSpPr bwMode="auto">
          <a:xfrm>
            <a:off x="0" y="-1588"/>
            <a:ext cx="12192000" cy="6865938"/>
            <a:chOff x="0" y="-2373"/>
            <a:chExt cx="12192000" cy="6867027"/>
          </a:xfrm>
        </p:grpSpPr>
        <p:sp>
          <p:nvSpPr>
            <p:cNvPr id="6" name="Rectangle 5"/>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 name="Oval 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a:spLocks/>
            </p:cNvSpPr>
            <p:nvPr/>
          </p:nvSpPr>
          <p:spPr bwMode="gray">
            <a:xfrm rot="-589932">
              <a:off x="8490951" y="4185117"/>
              <a:ext cx="3299407" cy="440924"/>
            </a:xfrm>
            <a:custGeom>
              <a:avLst/>
              <a:gdLst>
                <a:gd name="T0" fmla="*/ 2147483647 w 10000"/>
                <a:gd name="T1" fmla="*/ 2147483647 h 5291"/>
                <a:gd name="T2" fmla="*/ 2147483647 w 10000"/>
                <a:gd name="T3" fmla="*/ 2147483647 h 5291"/>
                <a:gd name="T4" fmla="*/ 2147483647 w 10000"/>
                <a:gd name="T5" fmla="*/ 0 h 5291"/>
                <a:gd name="T6" fmla="*/ 2147483647 w 10000"/>
                <a:gd name="T7" fmla="*/ 0 h 5291"/>
                <a:gd name="T8" fmla="*/ 2147483647 w 10000"/>
                <a:gd name="T9" fmla="*/ 2147483647 h 5291"/>
                <a:gd name="T10" fmla="*/ 2147483647 w 10000"/>
                <a:gd name="T11" fmla="*/ 2147483647 h 5291"/>
                <a:gd name="T12" fmla="*/ 2147483647 w 10000"/>
                <a:gd name="T13" fmla="*/ 2147483647 h 5291"/>
                <a:gd name="T14" fmla="*/ 2147483647 w 10000"/>
                <a:gd name="T15" fmla="*/ 2147483647 h 5291"/>
                <a:gd name="T16" fmla="*/ 2147483647 w 10000"/>
                <a:gd name="T17" fmla="*/ 2147483647 h 5291"/>
                <a:gd name="T18" fmla="*/ 2147483647 w 10000"/>
                <a:gd name="T19" fmla="*/ 2147483647 h 5291"/>
                <a:gd name="T20" fmla="*/ 2147483647 w 10000"/>
                <a:gd name="T21" fmla="*/ 2147483647 h 5291"/>
                <a:gd name="T22" fmla="*/ 2147483647 w 10000"/>
                <a:gd name="T23" fmla="*/ 2147483647 h 5291"/>
                <a:gd name="T24" fmla="*/ 2147483647 w 10000"/>
                <a:gd name="T25" fmla="*/ 2147483647 h 5291"/>
                <a:gd name="T26" fmla="*/ 2147483647 w 10000"/>
                <a:gd name="T27" fmla="*/ 2147483647 h 5291"/>
                <a:gd name="T28" fmla="*/ 2147483647 w 10000"/>
                <a:gd name="T29" fmla="*/ 2147483647 h 5291"/>
                <a:gd name="T30" fmla="*/ 2147483647 w 10000"/>
                <a:gd name="T31" fmla="*/ 2147483647 h 5291"/>
                <a:gd name="T32" fmla="*/ 2147483647 w 10000"/>
                <a:gd name="T33" fmla="*/ 2147483647 h 5291"/>
                <a:gd name="T34" fmla="*/ 2147483647 w 10000"/>
                <a:gd name="T35" fmla="*/ 2147483647 h 5291"/>
                <a:gd name="T36" fmla="*/ 2147483647 w 10000"/>
                <a:gd name="T37" fmla="*/ 2147483647 h 5291"/>
                <a:gd name="T38" fmla="*/ 2147483647 w 10000"/>
                <a:gd name="T39" fmla="*/ 2147483647 h 5291"/>
                <a:gd name="T40" fmla="*/ 2147483647 w 10000"/>
                <a:gd name="T41" fmla="*/ 2147483647 h 5291"/>
                <a:gd name="T42" fmla="*/ 2147483647 w 10000"/>
                <a:gd name="T43" fmla="*/ 2147483647 h 5291"/>
                <a:gd name="T44" fmla="*/ 2147483647 w 10000"/>
                <a:gd name="T45" fmla="*/ 2147483647 h 5291"/>
                <a:gd name="T46" fmla="*/ 2147483647 w 10000"/>
                <a:gd name="T47" fmla="*/ 2147483647 h 5291"/>
                <a:gd name="T48" fmla="*/ 2147483647 w 10000"/>
                <a:gd name="T49" fmla="*/ 2147483647 h 5291"/>
                <a:gd name="T50" fmla="*/ 2147483647 w 10000"/>
                <a:gd name="T51" fmla="*/ 2147483647 h 5291"/>
                <a:gd name="T52" fmla="*/ 2147483647 w 10000"/>
                <a:gd name="T53" fmla="*/ 2147483647 h 5291"/>
                <a:gd name="T54" fmla="*/ 2147483647 w 10000"/>
                <a:gd name="T55" fmla="*/ 2147483647 h 5291"/>
                <a:gd name="T56" fmla="*/ 2147483647 w 10000"/>
                <a:gd name="T57" fmla="*/ 2147483647 h 5291"/>
                <a:gd name="T58" fmla="*/ 2147483647 w 10000"/>
                <a:gd name="T59" fmla="*/ 2147483647 h 5291"/>
                <a:gd name="T60" fmla="*/ 2147483647 w 10000"/>
                <a:gd name="T61" fmla="*/ 2147483647 h 5291"/>
                <a:gd name="T62" fmla="*/ 2147483647 w 10000"/>
                <a:gd name="T63" fmla="*/ 2147483647 h 5291"/>
                <a:gd name="T64" fmla="*/ 2147483647 w 10000"/>
                <a:gd name="T65" fmla="*/ 2147483647 h 5291"/>
                <a:gd name="T66" fmla="*/ 2147483647 w 10000"/>
                <a:gd name="T67" fmla="*/ 2147483647 h 5291"/>
                <a:gd name="T68" fmla="*/ 0 w 10000"/>
                <a:gd name="T69" fmla="*/ 2147483647 h 5291"/>
                <a:gd name="T70" fmla="*/ 2147483647 w 10000"/>
                <a:gd name="T71" fmla="*/ 2147483647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5" name="Freeform 5"/>
            <p:cNvSpPr>
              <a:spLocks/>
            </p:cNvSpPr>
            <p:nvPr/>
          </p:nvSpPr>
          <p:spPr bwMode="gray">
            <a:xfrm>
              <a:off x="455612" y="4241801"/>
              <a:ext cx="11277600" cy="2337161"/>
            </a:xfrm>
            <a:custGeom>
              <a:avLst/>
              <a:gdLst>
                <a:gd name="T0" fmla="*/ 0 w 10000"/>
                <a:gd name="T1" fmla="*/ 0 h 8000"/>
                <a:gd name="T2" fmla="*/ 0 w 10000"/>
                <a:gd name="T3" fmla="*/ 2147483647 h 8000"/>
                <a:gd name="T4" fmla="*/ 2147483647 w 10000"/>
                <a:gd name="T5" fmla="*/ 2147483647 h 8000"/>
                <a:gd name="T6" fmla="*/ 2147483647 w 10000"/>
                <a:gd name="T7" fmla="*/ 2147483647 h 8000"/>
                <a:gd name="T8" fmla="*/ 2147483647 w 10000"/>
                <a:gd name="T9" fmla="*/ 2147483647 h 8000"/>
                <a:gd name="T10" fmla="*/ 2147483647 w 10000"/>
                <a:gd name="T11" fmla="*/ 2147483647 h 8000"/>
                <a:gd name="T12" fmla="*/ 2147483647 w 10000"/>
                <a:gd name="T13" fmla="*/ 2147483647 h 8000"/>
                <a:gd name="T14" fmla="*/ 2147483647 w 10000"/>
                <a:gd name="T15" fmla="*/ 2147483647 h 8000"/>
                <a:gd name="T16" fmla="*/ 2147483647 w 10000"/>
                <a:gd name="T17" fmla="*/ 2147483647 h 8000"/>
                <a:gd name="T18" fmla="*/ 2147483647 w 10000"/>
                <a:gd name="T19" fmla="*/ 2147483647 h 8000"/>
                <a:gd name="T20" fmla="*/ 2147483647 w 10000"/>
                <a:gd name="T21" fmla="*/ 2147483647 h 8000"/>
                <a:gd name="T22" fmla="*/ 2147483647 w 10000"/>
                <a:gd name="T23" fmla="*/ 2147483647 h 8000"/>
                <a:gd name="T24" fmla="*/ 2147483647 w 10000"/>
                <a:gd name="T25" fmla="*/ 2147483647 h 8000"/>
                <a:gd name="T26" fmla="*/ 2147483647 w 10000"/>
                <a:gd name="T27" fmla="*/ 2147483647 h 8000"/>
                <a:gd name="T28" fmla="*/ 2147483647 w 10000"/>
                <a:gd name="T29" fmla="*/ 2147483647 h 8000"/>
                <a:gd name="T30" fmla="*/ 2147483647 w 10000"/>
                <a:gd name="T31" fmla="*/ 2147483647 h 8000"/>
                <a:gd name="T32" fmla="*/ 2147483647 w 10000"/>
                <a:gd name="T33" fmla="*/ 2147483647 h 8000"/>
                <a:gd name="T34" fmla="*/ 2147483647 w 10000"/>
                <a:gd name="T35" fmla="*/ 2147483647 h 8000"/>
                <a:gd name="T36" fmla="*/ 2147483647 w 10000"/>
                <a:gd name="T37" fmla="*/ 2147483647 h 8000"/>
                <a:gd name="T38" fmla="*/ 2147483647 w 10000"/>
                <a:gd name="T39" fmla="*/ 2147483647 h 8000"/>
                <a:gd name="T40" fmla="*/ 2147483647 w 10000"/>
                <a:gd name="T41" fmla="*/ 2147483647 h 8000"/>
                <a:gd name="T42" fmla="*/ 2147483647 w 10000"/>
                <a:gd name="T43" fmla="*/ 2147483647 h 8000"/>
                <a:gd name="T44" fmla="*/ 2147483647 w 10000"/>
                <a:gd name="T45" fmla="*/ 2147483647 h 8000"/>
                <a:gd name="T46" fmla="*/ 2147483647 w 10000"/>
                <a:gd name="T47" fmla="*/ 2147483647 h 8000"/>
                <a:gd name="T48" fmla="*/ 2147483647 w 10000"/>
                <a:gd name="T49" fmla="*/ 2147483647 h 8000"/>
                <a:gd name="T50" fmla="*/ 2147483647 w 10000"/>
                <a:gd name="T51" fmla="*/ 2147483647 h 8000"/>
                <a:gd name="T52" fmla="*/ 2147483647 w 10000"/>
                <a:gd name="T53" fmla="*/ 2147483647 h 8000"/>
                <a:gd name="T54" fmla="*/ 2147483647 w 10000"/>
                <a:gd name="T55" fmla="*/ 2147483647 h 8000"/>
                <a:gd name="T56" fmla="*/ 2147483647 w 10000"/>
                <a:gd name="T57" fmla="*/ 2147483647 h 8000"/>
                <a:gd name="T58" fmla="*/ 2147483647 w 10000"/>
                <a:gd name="T59" fmla="*/ 2147483647 h 8000"/>
                <a:gd name="T60" fmla="*/ 2147483647 w 10000"/>
                <a:gd name="T61" fmla="*/ 2147483647 h 8000"/>
                <a:gd name="T62" fmla="*/ 2147483647 w 10000"/>
                <a:gd name="T63" fmla="*/ 2147483647 h 8000"/>
                <a:gd name="T64" fmla="*/ 2147483647 w 10000"/>
                <a:gd name="T65" fmla="*/ 2147483647 h 8000"/>
                <a:gd name="T66" fmla="*/ 2147483647 w 10000"/>
                <a:gd name="T67" fmla="*/ 2147483647 h 8000"/>
                <a:gd name="T68" fmla="*/ 2147483647 w 10000"/>
                <a:gd name="T69" fmla="*/ 2147483647 h 8000"/>
                <a:gd name="T70" fmla="*/ 2147483647 w 10000"/>
                <a:gd name="T71" fmla="*/ 2147483647 h 8000"/>
                <a:gd name="T72" fmla="*/ 2147483647 w 10000"/>
                <a:gd name="T73" fmla="*/ 2147483647 h 8000"/>
                <a:gd name="T74" fmla="*/ 2147483647 w 10000"/>
                <a:gd name="T75" fmla="*/ 2147483647 h 8000"/>
                <a:gd name="T76" fmla="*/ 2147483647 w 10000"/>
                <a:gd name="T77" fmla="*/ 2147483647 h 8000"/>
                <a:gd name="T78" fmla="*/ 2147483647 w 10000"/>
                <a:gd name="T79" fmla="*/ 2147483647 h 8000"/>
                <a:gd name="T80" fmla="*/ 2147483647 w 10000"/>
                <a:gd name="T81" fmla="*/ 2147483647 h 8000"/>
                <a:gd name="T82" fmla="*/ 2147483647 w 10000"/>
                <a:gd name="T83" fmla="*/ 2147483647 h 8000"/>
                <a:gd name="T84" fmla="*/ 2147483647 w 10000"/>
                <a:gd name="T85" fmla="*/ 2147483647 h 8000"/>
                <a:gd name="T86" fmla="*/ 2147483647 w 10000"/>
                <a:gd name="T87" fmla="*/ 2147483647 h 8000"/>
                <a:gd name="T88" fmla="*/ 2147483647 w 10000"/>
                <a:gd name="T89" fmla="*/ 2147483647 h 8000"/>
                <a:gd name="T90" fmla="*/ 2147483647 w 10000"/>
                <a:gd name="T91" fmla="*/ 2147483647 h 8000"/>
                <a:gd name="T92" fmla="*/ 2147483647 w 10000"/>
                <a:gd name="T93" fmla="*/ 2147483647 h 8000"/>
                <a:gd name="T94" fmla="*/ 2147483647 w 10000"/>
                <a:gd name="T95" fmla="*/ 2147483647 h 8000"/>
                <a:gd name="T96" fmla="*/ 2147483647 w 10000"/>
                <a:gd name="T97" fmla="*/ 2147483647 h 8000"/>
                <a:gd name="T98" fmla="*/ 0 w 10000"/>
                <a:gd name="T99" fmla="*/ 0 h 8000"/>
                <a:gd name="T100" fmla="*/ 0 w 10000"/>
                <a:gd name="T101" fmla="*/ 0 h 80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000" h="8000">
                  <a:moveTo>
                    <a:pt x="0" y="0"/>
                  </a:moveTo>
                  <a:lnTo>
                    <a:pt x="0" y="7970"/>
                  </a:lnTo>
                  <a:lnTo>
                    <a:pt x="10000" y="8000"/>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6" name="Freeform 5"/>
            <p:cNvSpPr>
              <a:spLocks noEditPoints="1"/>
            </p:cNvSpPr>
            <p:nvPr/>
          </p:nvSpPr>
          <p:spPr bwMode="gray">
            <a:xfrm>
              <a:off x="0" y="1587"/>
              <a:ext cx="12192000" cy="6856413"/>
            </a:xfrm>
            <a:custGeom>
              <a:avLst/>
              <a:gdLst>
                <a:gd name="T0" fmla="*/ 0 w 15356"/>
                <a:gd name="T1" fmla="*/ 0 h 8638"/>
                <a:gd name="T2" fmla="*/ 0 w 15356"/>
                <a:gd name="T3" fmla="*/ 2147483647 h 8638"/>
                <a:gd name="T4" fmla="*/ 2147483647 w 15356"/>
                <a:gd name="T5" fmla="*/ 2147483647 h 8638"/>
                <a:gd name="T6" fmla="*/ 2147483647 w 15356"/>
                <a:gd name="T7" fmla="*/ 0 h 8638"/>
                <a:gd name="T8" fmla="*/ 0 w 15356"/>
                <a:gd name="T9" fmla="*/ 0 h 8638"/>
                <a:gd name="T10" fmla="*/ 2147483647 w 15356"/>
                <a:gd name="T11" fmla="*/ 2147483647 h 8638"/>
                <a:gd name="T12" fmla="*/ 2147483647 w 15356"/>
                <a:gd name="T13" fmla="*/ 2147483647 h 8638"/>
                <a:gd name="T14" fmla="*/ 2147483647 w 15356"/>
                <a:gd name="T15" fmla="*/ 2147483647 h 8638"/>
                <a:gd name="T16" fmla="*/ 2147483647 w 15356"/>
                <a:gd name="T17" fmla="*/ 2147483647 h 8638"/>
                <a:gd name="T18" fmla="*/ 2147483647 w 15356"/>
                <a:gd name="T19" fmla="*/ 2147483647 h 86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sp>
        <p:nvSpPr>
          <p:cNvPr id="17" name="TextBox 16"/>
          <p:cNvSpPr txBox="1"/>
          <p:nvPr/>
        </p:nvSpPr>
        <p:spPr>
          <a:xfrm>
            <a:off x="9718675" y="2632075"/>
            <a:ext cx="803275" cy="1570038"/>
          </a:xfrm>
          <a:prstGeom prst="rect">
            <a:avLst/>
          </a:prstGeom>
          <a:noFill/>
        </p:spPr>
        <p:txBody>
          <a:bodyPr>
            <a:spAutoFit/>
          </a:bodyPr>
          <a:lstStyle>
            <a:defPPr>
              <a:defRPr lang="en-US"/>
            </a:defPPr>
            <a:lvl1pPr algn="r">
              <a:defRPr sz="12200" b="0" i="0">
                <a:solidFill>
                  <a:schemeClr val="accent1"/>
                </a:solidFill>
                <a:latin typeface="Arial"/>
                <a:cs typeface="Arial"/>
              </a:defRPr>
            </a:lvl1pPr>
          </a:lstStyle>
          <a:p>
            <a:pPr>
              <a:defRPr/>
            </a:pPr>
            <a:r>
              <a:rPr lang="en-US" sz="9600" dirty="0"/>
              <a:t>”</a:t>
            </a:r>
          </a:p>
        </p:txBody>
      </p:sp>
      <p:sp>
        <p:nvSpPr>
          <p:cNvPr id="18" name="TextBox 17"/>
          <p:cNvSpPr txBox="1"/>
          <p:nvPr/>
        </p:nvSpPr>
        <p:spPr>
          <a:xfrm>
            <a:off x="898525" y="590550"/>
            <a:ext cx="801688" cy="1570038"/>
          </a:xfrm>
          <a:prstGeom prst="rect">
            <a:avLst/>
          </a:prstGeom>
          <a:noFill/>
        </p:spPr>
        <p:txBody>
          <a:bodyPr>
            <a:spAutoFit/>
          </a:bodyPr>
          <a:lstStyle>
            <a:defPPr>
              <a:defRPr lang="en-US"/>
            </a:defPPr>
            <a:lvl1pPr algn="r">
              <a:defRPr sz="12200" b="0" i="0">
                <a:solidFill>
                  <a:schemeClr val="accent1"/>
                </a:solidFill>
                <a:latin typeface="Arial"/>
                <a:cs typeface="Arial"/>
              </a:defRPr>
            </a:lvl1pPr>
          </a:lstStyle>
          <a:p>
            <a:pPr>
              <a:defRPr/>
            </a:pPr>
            <a:r>
              <a:rPr lang="en-US" sz="9600" dirty="0"/>
              <a:t>“</a:t>
            </a:r>
          </a:p>
        </p:txBody>
      </p:sp>
      <p:sp>
        <p:nvSpPr>
          <p:cNvPr id="19" name="Rectangle 18"/>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581878" y="980517"/>
            <a:ext cx="8453906" cy="2698249"/>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0" name="Date Placeholder 3"/>
          <p:cNvSpPr>
            <a:spLocks noGrp="1"/>
          </p:cNvSpPr>
          <p:nvPr>
            <p:ph type="dt" sz="half" idx="14"/>
          </p:nvPr>
        </p:nvSpPr>
        <p:spPr/>
        <p:txBody>
          <a:bodyPr/>
          <a:lstStyle>
            <a:lvl1pPr>
              <a:defRPr/>
            </a:lvl1pPr>
          </a:lstStyle>
          <a:p>
            <a:pPr>
              <a:defRPr/>
            </a:pPr>
            <a:fld id="{D94E9310-A4F4-40D5-96C8-8CF70A3CEDAB}" type="datetime1">
              <a:rPr lang="en-IN"/>
              <a:pPr>
                <a:defRPr/>
              </a:pPr>
              <a:t>21-05-2018</a:t>
            </a:fld>
            <a:endParaRPr lang="en-IN"/>
          </a:p>
        </p:txBody>
      </p:sp>
      <p:sp>
        <p:nvSpPr>
          <p:cNvPr id="21" name="Footer Placeholder 4"/>
          <p:cNvSpPr>
            <a:spLocks noGrp="1"/>
          </p:cNvSpPr>
          <p:nvPr>
            <p:ph type="ftr" sz="quarter" idx="15"/>
          </p:nvPr>
        </p:nvSpPr>
        <p:spPr/>
        <p:txBody>
          <a:bodyPr/>
          <a:lstStyle>
            <a:lvl1pPr>
              <a:defRPr/>
            </a:lvl1pPr>
          </a:lstStyle>
          <a:p>
            <a:pPr>
              <a:defRPr/>
            </a:pPr>
            <a:r>
              <a:rPr lang="en-IN"/>
              <a:t>© Indirect Taxes Committee, ICAI</a:t>
            </a:r>
          </a:p>
        </p:txBody>
      </p:sp>
      <p:sp>
        <p:nvSpPr>
          <p:cNvPr id="22" name="Slide Number Placeholder 5"/>
          <p:cNvSpPr>
            <a:spLocks noGrp="1"/>
          </p:cNvSpPr>
          <p:nvPr>
            <p:ph type="sldNum" sz="quarter" idx="16"/>
          </p:nvPr>
        </p:nvSpPr>
        <p:spPr/>
        <p:txBody>
          <a:bodyPr/>
          <a:lstStyle>
            <a:lvl1pPr>
              <a:defRPr/>
            </a:lvl1pPr>
          </a:lstStyle>
          <a:p>
            <a:fld id="{D6E41A05-1421-4F57-B0A7-8763FCC724F5}" type="slidenum">
              <a:rPr lang="en-IN" altLang="en-US"/>
              <a:pPr/>
              <a:t>‹#›</a:t>
            </a:fld>
            <a:endParaRPr lang="en-IN" altLang="en-US"/>
          </a:p>
        </p:txBody>
      </p:sp>
    </p:spTree>
    <p:extLst>
      <p:ext uri="{BB962C8B-B14F-4D97-AF65-F5344CB8AC3E}">
        <p14:creationId xmlns:p14="http://schemas.microsoft.com/office/powerpoint/2010/main" val="14081646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4" name="Group 23"/>
          <p:cNvGrpSpPr>
            <a:grpSpLocks/>
          </p:cNvGrpSpPr>
          <p:nvPr/>
        </p:nvGrpSpPr>
        <p:grpSpPr bwMode="auto">
          <a:xfrm>
            <a:off x="0" y="-1588"/>
            <a:ext cx="12192000" cy="6865938"/>
            <a:chOff x="0" y="-2373"/>
            <a:chExt cx="12192000" cy="6867027"/>
          </a:xfrm>
        </p:grpSpPr>
        <p:sp>
          <p:nvSpPr>
            <p:cNvPr id="5" name="Rectangle 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Oval 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Oval 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a:spLocks/>
            </p:cNvSpPr>
            <p:nvPr/>
          </p:nvSpPr>
          <p:spPr bwMode="gray">
            <a:xfrm rot="-589932">
              <a:off x="8490951" y="4193583"/>
              <a:ext cx="3299407" cy="440924"/>
            </a:xfrm>
            <a:custGeom>
              <a:avLst/>
              <a:gdLst>
                <a:gd name="T0" fmla="*/ 2147483647 w 10000"/>
                <a:gd name="T1" fmla="*/ 2147483647 h 5291"/>
                <a:gd name="T2" fmla="*/ 2147483647 w 10000"/>
                <a:gd name="T3" fmla="*/ 2147483647 h 5291"/>
                <a:gd name="T4" fmla="*/ 2147483647 w 10000"/>
                <a:gd name="T5" fmla="*/ 0 h 5291"/>
                <a:gd name="T6" fmla="*/ 2147483647 w 10000"/>
                <a:gd name="T7" fmla="*/ 0 h 5291"/>
                <a:gd name="T8" fmla="*/ 2147483647 w 10000"/>
                <a:gd name="T9" fmla="*/ 2147483647 h 5291"/>
                <a:gd name="T10" fmla="*/ 2147483647 w 10000"/>
                <a:gd name="T11" fmla="*/ 2147483647 h 5291"/>
                <a:gd name="T12" fmla="*/ 2147483647 w 10000"/>
                <a:gd name="T13" fmla="*/ 2147483647 h 5291"/>
                <a:gd name="T14" fmla="*/ 2147483647 w 10000"/>
                <a:gd name="T15" fmla="*/ 2147483647 h 5291"/>
                <a:gd name="T16" fmla="*/ 2147483647 w 10000"/>
                <a:gd name="T17" fmla="*/ 2147483647 h 5291"/>
                <a:gd name="T18" fmla="*/ 2147483647 w 10000"/>
                <a:gd name="T19" fmla="*/ 2147483647 h 5291"/>
                <a:gd name="T20" fmla="*/ 2147483647 w 10000"/>
                <a:gd name="T21" fmla="*/ 2147483647 h 5291"/>
                <a:gd name="T22" fmla="*/ 2147483647 w 10000"/>
                <a:gd name="T23" fmla="*/ 2147483647 h 5291"/>
                <a:gd name="T24" fmla="*/ 2147483647 w 10000"/>
                <a:gd name="T25" fmla="*/ 2147483647 h 5291"/>
                <a:gd name="T26" fmla="*/ 2147483647 w 10000"/>
                <a:gd name="T27" fmla="*/ 2147483647 h 5291"/>
                <a:gd name="T28" fmla="*/ 2147483647 w 10000"/>
                <a:gd name="T29" fmla="*/ 2147483647 h 5291"/>
                <a:gd name="T30" fmla="*/ 2147483647 w 10000"/>
                <a:gd name="T31" fmla="*/ 2147483647 h 5291"/>
                <a:gd name="T32" fmla="*/ 2147483647 w 10000"/>
                <a:gd name="T33" fmla="*/ 2147483647 h 5291"/>
                <a:gd name="T34" fmla="*/ 2147483647 w 10000"/>
                <a:gd name="T35" fmla="*/ 2147483647 h 5291"/>
                <a:gd name="T36" fmla="*/ 2147483647 w 10000"/>
                <a:gd name="T37" fmla="*/ 2147483647 h 5291"/>
                <a:gd name="T38" fmla="*/ 2147483647 w 10000"/>
                <a:gd name="T39" fmla="*/ 2147483647 h 5291"/>
                <a:gd name="T40" fmla="*/ 2147483647 w 10000"/>
                <a:gd name="T41" fmla="*/ 2147483647 h 5291"/>
                <a:gd name="T42" fmla="*/ 2147483647 w 10000"/>
                <a:gd name="T43" fmla="*/ 2147483647 h 5291"/>
                <a:gd name="T44" fmla="*/ 2147483647 w 10000"/>
                <a:gd name="T45" fmla="*/ 2147483647 h 5291"/>
                <a:gd name="T46" fmla="*/ 2147483647 w 10000"/>
                <a:gd name="T47" fmla="*/ 2147483647 h 5291"/>
                <a:gd name="T48" fmla="*/ 2147483647 w 10000"/>
                <a:gd name="T49" fmla="*/ 2147483647 h 5291"/>
                <a:gd name="T50" fmla="*/ 2147483647 w 10000"/>
                <a:gd name="T51" fmla="*/ 2147483647 h 5291"/>
                <a:gd name="T52" fmla="*/ 2147483647 w 10000"/>
                <a:gd name="T53" fmla="*/ 2147483647 h 5291"/>
                <a:gd name="T54" fmla="*/ 2147483647 w 10000"/>
                <a:gd name="T55" fmla="*/ 2147483647 h 5291"/>
                <a:gd name="T56" fmla="*/ 2147483647 w 10000"/>
                <a:gd name="T57" fmla="*/ 2147483647 h 5291"/>
                <a:gd name="T58" fmla="*/ 2147483647 w 10000"/>
                <a:gd name="T59" fmla="*/ 2147483647 h 5291"/>
                <a:gd name="T60" fmla="*/ 2147483647 w 10000"/>
                <a:gd name="T61" fmla="*/ 2147483647 h 5291"/>
                <a:gd name="T62" fmla="*/ 2147483647 w 10000"/>
                <a:gd name="T63" fmla="*/ 2147483647 h 5291"/>
                <a:gd name="T64" fmla="*/ 2147483647 w 10000"/>
                <a:gd name="T65" fmla="*/ 2147483647 h 5291"/>
                <a:gd name="T66" fmla="*/ 2147483647 w 10000"/>
                <a:gd name="T67" fmla="*/ 2147483647 h 5291"/>
                <a:gd name="T68" fmla="*/ 0 w 10000"/>
                <a:gd name="T69" fmla="*/ 2147483647 h 5291"/>
                <a:gd name="T70" fmla="*/ 2147483647 w 10000"/>
                <a:gd name="T71" fmla="*/ 2147483647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2" name="Freeform 5"/>
            <p:cNvSpPr>
              <a:spLocks/>
            </p:cNvSpPr>
            <p:nvPr/>
          </p:nvSpPr>
          <p:spPr bwMode="gray">
            <a:xfrm>
              <a:off x="455612" y="4241801"/>
              <a:ext cx="11277600" cy="2337161"/>
            </a:xfrm>
            <a:custGeom>
              <a:avLst/>
              <a:gdLst>
                <a:gd name="T0" fmla="*/ 0 w 10000"/>
                <a:gd name="T1" fmla="*/ 0 h 8000"/>
                <a:gd name="T2" fmla="*/ 0 w 10000"/>
                <a:gd name="T3" fmla="*/ 2147483647 h 8000"/>
                <a:gd name="T4" fmla="*/ 2147483647 w 10000"/>
                <a:gd name="T5" fmla="*/ 2147483647 h 8000"/>
                <a:gd name="T6" fmla="*/ 2147483647 w 10000"/>
                <a:gd name="T7" fmla="*/ 2147483647 h 8000"/>
                <a:gd name="T8" fmla="*/ 2147483647 w 10000"/>
                <a:gd name="T9" fmla="*/ 2147483647 h 8000"/>
                <a:gd name="T10" fmla="*/ 2147483647 w 10000"/>
                <a:gd name="T11" fmla="*/ 2147483647 h 8000"/>
                <a:gd name="T12" fmla="*/ 2147483647 w 10000"/>
                <a:gd name="T13" fmla="*/ 2147483647 h 8000"/>
                <a:gd name="T14" fmla="*/ 2147483647 w 10000"/>
                <a:gd name="T15" fmla="*/ 2147483647 h 8000"/>
                <a:gd name="T16" fmla="*/ 2147483647 w 10000"/>
                <a:gd name="T17" fmla="*/ 2147483647 h 8000"/>
                <a:gd name="T18" fmla="*/ 2147483647 w 10000"/>
                <a:gd name="T19" fmla="*/ 2147483647 h 8000"/>
                <a:gd name="T20" fmla="*/ 2147483647 w 10000"/>
                <a:gd name="T21" fmla="*/ 2147483647 h 8000"/>
                <a:gd name="T22" fmla="*/ 2147483647 w 10000"/>
                <a:gd name="T23" fmla="*/ 2147483647 h 8000"/>
                <a:gd name="T24" fmla="*/ 2147483647 w 10000"/>
                <a:gd name="T25" fmla="*/ 2147483647 h 8000"/>
                <a:gd name="T26" fmla="*/ 2147483647 w 10000"/>
                <a:gd name="T27" fmla="*/ 2147483647 h 8000"/>
                <a:gd name="T28" fmla="*/ 2147483647 w 10000"/>
                <a:gd name="T29" fmla="*/ 2147483647 h 8000"/>
                <a:gd name="T30" fmla="*/ 2147483647 w 10000"/>
                <a:gd name="T31" fmla="*/ 2147483647 h 8000"/>
                <a:gd name="T32" fmla="*/ 2147483647 w 10000"/>
                <a:gd name="T33" fmla="*/ 2147483647 h 8000"/>
                <a:gd name="T34" fmla="*/ 2147483647 w 10000"/>
                <a:gd name="T35" fmla="*/ 2147483647 h 8000"/>
                <a:gd name="T36" fmla="*/ 2147483647 w 10000"/>
                <a:gd name="T37" fmla="*/ 2147483647 h 8000"/>
                <a:gd name="T38" fmla="*/ 2147483647 w 10000"/>
                <a:gd name="T39" fmla="*/ 2147483647 h 8000"/>
                <a:gd name="T40" fmla="*/ 2147483647 w 10000"/>
                <a:gd name="T41" fmla="*/ 2147483647 h 8000"/>
                <a:gd name="T42" fmla="*/ 2147483647 w 10000"/>
                <a:gd name="T43" fmla="*/ 2147483647 h 8000"/>
                <a:gd name="T44" fmla="*/ 2147483647 w 10000"/>
                <a:gd name="T45" fmla="*/ 2147483647 h 8000"/>
                <a:gd name="T46" fmla="*/ 2147483647 w 10000"/>
                <a:gd name="T47" fmla="*/ 2147483647 h 8000"/>
                <a:gd name="T48" fmla="*/ 2147483647 w 10000"/>
                <a:gd name="T49" fmla="*/ 2147483647 h 8000"/>
                <a:gd name="T50" fmla="*/ 2147483647 w 10000"/>
                <a:gd name="T51" fmla="*/ 2147483647 h 8000"/>
                <a:gd name="T52" fmla="*/ 2147483647 w 10000"/>
                <a:gd name="T53" fmla="*/ 2147483647 h 8000"/>
                <a:gd name="T54" fmla="*/ 2147483647 w 10000"/>
                <a:gd name="T55" fmla="*/ 2147483647 h 8000"/>
                <a:gd name="T56" fmla="*/ 2147483647 w 10000"/>
                <a:gd name="T57" fmla="*/ 2147483647 h 8000"/>
                <a:gd name="T58" fmla="*/ 2147483647 w 10000"/>
                <a:gd name="T59" fmla="*/ 2147483647 h 8000"/>
                <a:gd name="T60" fmla="*/ 2147483647 w 10000"/>
                <a:gd name="T61" fmla="*/ 2147483647 h 8000"/>
                <a:gd name="T62" fmla="*/ 2147483647 w 10000"/>
                <a:gd name="T63" fmla="*/ 2147483647 h 8000"/>
                <a:gd name="T64" fmla="*/ 2147483647 w 10000"/>
                <a:gd name="T65" fmla="*/ 2147483647 h 8000"/>
                <a:gd name="T66" fmla="*/ 2147483647 w 10000"/>
                <a:gd name="T67" fmla="*/ 2147483647 h 8000"/>
                <a:gd name="T68" fmla="*/ 2147483647 w 10000"/>
                <a:gd name="T69" fmla="*/ 2147483647 h 8000"/>
                <a:gd name="T70" fmla="*/ 2147483647 w 10000"/>
                <a:gd name="T71" fmla="*/ 2147483647 h 8000"/>
                <a:gd name="T72" fmla="*/ 2147483647 w 10000"/>
                <a:gd name="T73" fmla="*/ 2147483647 h 8000"/>
                <a:gd name="T74" fmla="*/ 2147483647 w 10000"/>
                <a:gd name="T75" fmla="*/ 2147483647 h 8000"/>
                <a:gd name="T76" fmla="*/ 2147483647 w 10000"/>
                <a:gd name="T77" fmla="*/ 2147483647 h 8000"/>
                <a:gd name="T78" fmla="*/ 2147483647 w 10000"/>
                <a:gd name="T79" fmla="*/ 2147483647 h 8000"/>
                <a:gd name="T80" fmla="*/ 2147483647 w 10000"/>
                <a:gd name="T81" fmla="*/ 2147483647 h 8000"/>
                <a:gd name="T82" fmla="*/ 2147483647 w 10000"/>
                <a:gd name="T83" fmla="*/ 2147483647 h 8000"/>
                <a:gd name="T84" fmla="*/ 2147483647 w 10000"/>
                <a:gd name="T85" fmla="*/ 2147483647 h 8000"/>
                <a:gd name="T86" fmla="*/ 2147483647 w 10000"/>
                <a:gd name="T87" fmla="*/ 2147483647 h 8000"/>
                <a:gd name="T88" fmla="*/ 2147483647 w 10000"/>
                <a:gd name="T89" fmla="*/ 2147483647 h 8000"/>
                <a:gd name="T90" fmla="*/ 2147483647 w 10000"/>
                <a:gd name="T91" fmla="*/ 2147483647 h 8000"/>
                <a:gd name="T92" fmla="*/ 2147483647 w 10000"/>
                <a:gd name="T93" fmla="*/ 2147483647 h 8000"/>
                <a:gd name="T94" fmla="*/ 2147483647 w 10000"/>
                <a:gd name="T95" fmla="*/ 2147483647 h 8000"/>
                <a:gd name="T96" fmla="*/ 2147483647 w 10000"/>
                <a:gd name="T97" fmla="*/ 2147483647 h 8000"/>
                <a:gd name="T98" fmla="*/ 0 w 10000"/>
                <a:gd name="T99" fmla="*/ 0 h 8000"/>
                <a:gd name="T100" fmla="*/ 0 w 10000"/>
                <a:gd name="T101" fmla="*/ 0 h 80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000" h="8000">
                  <a:moveTo>
                    <a:pt x="0" y="0"/>
                  </a:moveTo>
                  <a:lnTo>
                    <a:pt x="0" y="7970"/>
                  </a:lnTo>
                  <a:lnTo>
                    <a:pt x="10000" y="8000"/>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3" name="Freeform 5"/>
            <p:cNvSpPr>
              <a:spLocks noEditPoints="1"/>
            </p:cNvSpPr>
            <p:nvPr/>
          </p:nvSpPr>
          <p:spPr bwMode="gray">
            <a:xfrm>
              <a:off x="0" y="1587"/>
              <a:ext cx="12192000" cy="6856413"/>
            </a:xfrm>
            <a:custGeom>
              <a:avLst/>
              <a:gdLst>
                <a:gd name="T0" fmla="*/ 0 w 15356"/>
                <a:gd name="T1" fmla="*/ 0 h 8638"/>
                <a:gd name="T2" fmla="*/ 0 w 15356"/>
                <a:gd name="T3" fmla="*/ 2147483647 h 8638"/>
                <a:gd name="T4" fmla="*/ 2147483647 w 15356"/>
                <a:gd name="T5" fmla="*/ 2147483647 h 8638"/>
                <a:gd name="T6" fmla="*/ 2147483647 w 15356"/>
                <a:gd name="T7" fmla="*/ 0 h 8638"/>
                <a:gd name="T8" fmla="*/ 0 w 15356"/>
                <a:gd name="T9" fmla="*/ 0 h 8638"/>
                <a:gd name="T10" fmla="*/ 2147483647 w 15356"/>
                <a:gd name="T11" fmla="*/ 2147483647 h 8638"/>
                <a:gd name="T12" fmla="*/ 2147483647 w 15356"/>
                <a:gd name="T13" fmla="*/ 2147483647 h 8638"/>
                <a:gd name="T14" fmla="*/ 2147483647 w 15356"/>
                <a:gd name="T15" fmla="*/ 2147483647 h 8638"/>
                <a:gd name="T16" fmla="*/ 2147483647 w 15356"/>
                <a:gd name="T17" fmla="*/ 2147483647 h 8638"/>
                <a:gd name="T18" fmla="*/ 2147483647 w 15356"/>
                <a:gd name="T19" fmla="*/ 2147483647 h 86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sp>
        <p:nvSpPr>
          <p:cNvPr id="14" name="Rectangle 13"/>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5" name="Date Placeholder 3"/>
          <p:cNvSpPr>
            <a:spLocks noGrp="1"/>
          </p:cNvSpPr>
          <p:nvPr>
            <p:ph type="dt" sz="half" idx="10"/>
          </p:nvPr>
        </p:nvSpPr>
        <p:spPr/>
        <p:txBody>
          <a:bodyPr/>
          <a:lstStyle>
            <a:lvl1pPr>
              <a:defRPr/>
            </a:lvl1pPr>
          </a:lstStyle>
          <a:p>
            <a:pPr>
              <a:defRPr/>
            </a:pPr>
            <a:fld id="{ED283A98-1EA8-4993-B46E-F3F5B2F93CF7}" type="datetime1">
              <a:rPr lang="en-IN"/>
              <a:pPr>
                <a:defRPr/>
              </a:pPr>
              <a:t>21-05-2018</a:t>
            </a:fld>
            <a:endParaRPr lang="en-IN"/>
          </a:p>
        </p:txBody>
      </p:sp>
      <p:sp>
        <p:nvSpPr>
          <p:cNvPr id="16" name="Footer Placeholder 4"/>
          <p:cNvSpPr>
            <a:spLocks noGrp="1"/>
          </p:cNvSpPr>
          <p:nvPr>
            <p:ph type="ftr" sz="quarter" idx="11"/>
          </p:nvPr>
        </p:nvSpPr>
        <p:spPr/>
        <p:txBody>
          <a:bodyPr/>
          <a:lstStyle>
            <a:lvl1pPr>
              <a:defRPr/>
            </a:lvl1pPr>
          </a:lstStyle>
          <a:p>
            <a:pPr>
              <a:defRPr/>
            </a:pPr>
            <a:r>
              <a:rPr lang="en-IN"/>
              <a:t>© Indirect Taxes Committee, ICAI</a:t>
            </a:r>
          </a:p>
        </p:txBody>
      </p:sp>
      <p:sp>
        <p:nvSpPr>
          <p:cNvPr id="17" name="Slide Number Placeholder 5"/>
          <p:cNvSpPr>
            <a:spLocks noGrp="1"/>
          </p:cNvSpPr>
          <p:nvPr>
            <p:ph type="sldNum" sz="quarter" idx="12"/>
          </p:nvPr>
        </p:nvSpPr>
        <p:spPr/>
        <p:txBody>
          <a:bodyPr/>
          <a:lstStyle>
            <a:lvl1pPr>
              <a:defRPr/>
            </a:lvl1pPr>
          </a:lstStyle>
          <a:p>
            <a:fld id="{2608514E-F3E7-47FB-B688-67757E047F9D}" type="slidenum">
              <a:rPr lang="en-IN" altLang="en-US"/>
              <a:pPr/>
              <a:t>‹#›</a:t>
            </a:fld>
            <a:endParaRPr lang="en-IN" altLang="en-US"/>
          </a:p>
        </p:txBody>
      </p:sp>
    </p:spTree>
    <p:extLst>
      <p:ext uri="{BB962C8B-B14F-4D97-AF65-F5344CB8AC3E}">
        <p14:creationId xmlns:p14="http://schemas.microsoft.com/office/powerpoint/2010/main" val="6413035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cxnSp>
        <p:nvCxnSpPr>
          <p:cNvPr id="9" name="Straight Connector 8"/>
          <p:cNvCxnSpPr/>
          <p:nvPr/>
        </p:nvCxnSpPr>
        <p:spPr>
          <a:xfrm>
            <a:off x="4403725" y="2570163"/>
            <a:ext cx="0" cy="3492500"/>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7772400" y="2570163"/>
            <a:ext cx="0" cy="3492500"/>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93561"/>
            <a:ext cx="3129168" cy="2833496"/>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93561"/>
            <a:ext cx="3145380" cy="2833495"/>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6700" y="3193561"/>
            <a:ext cx="3164719" cy="2833493"/>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Date Placeholder 6"/>
          <p:cNvSpPr>
            <a:spLocks noGrp="1"/>
          </p:cNvSpPr>
          <p:nvPr>
            <p:ph type="dt" sz="half" idx="18"/>
          </p:nvPr>
        </p:nvSpPr>
        <p:spPr/>
        <p:txBody>
          <a:bodyPr/>
          <a:lstStyle>
            <a:lvl1pPr>
              <a:defRPr/>
            </a:lvl1pPr>
          </a:lstStyle>
          <a:p>
            <a:pPr>
              <a:defRPr/>
            </a:pPr>
            <a:fld id="{ADC2BEA6-C2B6-4258-8DC5-C09799B61404}" type="datetime1">
              <a:rPr lang="en-IN"/>
              <a:pPr>
                <a:defRPr/>
              </a:pPr>
              <a:t>21-05-2018</a:t>
            </a:fld>
            <a:endParaRPr lang="en-IN"/>
          </a:p>
        </p:txBody>
      </p:sp>
      <p:sp>
        <p:nvSpPr>
          <p:cNvPr id="12" name="Footer Placeholder 7"/>
          <p:cNvSpPr>
            <a:spLocks noGrp="1"/>
          </p:cNvSpPr>
          <p:nvPr>
            <p:ph type="ftr" sz="quarter" idx="19"/>
          </p:nvPr>
        </p:nvSpPr>
        <p:spPr/>
        <p:txBody>
          <a:bodyPr/>
          <a:lstStyle>
            <a:lvl1pPr>
              <a:defRPr/>
            </a:lvl1pPr>
          </a:lstStyle>
          <a:p>
            <a:pPr>
              <a:defRPr/>
            </a:pPr>
            <a:r>
              <a:rPr lang="en-IN"/>
              <a:t>© Indirect Taxes Committee, ICAI</a:t>
            </a:r>
          </a:p>
        </p:txBody>
      </p:sp>
      <p:sp>
        <p:nvSpPr>
          <p:cNvPr id="13" name="Slide Number Placeholder 8"/>
          <p:cNvSpPr>
            <a:spLocks noGrp="1"/>
          </p:cNvSpPr>
          <p:nvPr>
            <p:ph type="sldNum" sz="quarter" idx="20"/>
          </p:nvPr>
        </p:nvSpPr>
        <p:spPr/>
        <p:txBody>
          <a:bodyPr/>
          <a:lstStyle>
            <a:lvl1pPr>
              <a:defRPr/>
            </a:lvl1pPr>
          </a:lstStyle>
          <a:p>
            <a:fld id="{1620C496-F8B4-4670-8A02-CCE82A5CF0CE}" type="slidenum">
              <a:rPr lang="en-IN" altLang="en-US"/>
              <a:pPr/>
              <a:t>‹#›</a:t>
            </a:fld>
            <a:endParaRPr lang="en-IN" altLang="en-US"/>
          </a:p>
        </p:txBody>
      </p:sp>
    </p:spTree>
    <p:extLst>
      <p:ext uri="{BB962C8B-B14F-4D97-AF65-F5344CB8AC3E}">
        <p14:creationId xmlns:p14="http://schemas.microsoft.com/office/powerpoint/2010/main" val="38933250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cxnSp>
        <p:nvCxnSpPr>
          <p:cNvPr id="12" name="Straight Connector 11"/>
          <p:cNvCxnSpPr/>
          <p:nvPr/>
        </p:nvCxnSpPr>
        <p:spPr>
          <a:xfrm>
            <a:off x="4387850" y="2603500"/>
            <a:ext cx="0" cy="35179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7802563"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2" name="Text Placeholder 3"/>
          <p:cNvSpPr>
            <a:spLocks noGrp="1"/>
          </p:cNvSpPr>
          <p:nvPr>
            <p:ph type="body" sz="half" idx="18"/>
          </p:nvPr>
        </p:nvSpPr>
        <p:spPr>
          <a:xfrm>
            <a:off x="1154953" y="5109107"/>
            <a:ext cx="3050437" cy="91794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3" name="Text Placeholder 3"/>
          <p:cNvSpPr>
            <a:spLocks noGrp="1"/>
          </p:cNvSpPr>
          <p:nvPr>
            <p:ph type="body" sz="half" idx="19"/>
          </p:nvPr>
        </p:nvSpPr>
        <p:spPr>
          <a:xfrm>
            <a:off x="4568865" y="5184002"/>
            <a:ext cx="3050438" cy="843056"/>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4" name="Text Placeholder 3"/>
          <p:cNvSpPr>
            <a:spLocks noGrp="1"/>
          </p:cNvSpPr>
          <p:nvPr>
            <p:ph type="body" sz="half" idx="20"/>
          </p:nvPr>
        </p:nvSpPr>
        <p:spPr>
          <a:xfrm>
            <a:off x="7983434" y="5184001"/>
            <a:ext cx="3050437" cy="843054"/>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5" name="Date Placeholder 6"/>
          <p:cNvSpPr>
            <a:spLocks noGrp="1"/>
          </p:cNvSpPr>
          <p:nvPr>
            <p:ph type="dt" sz="half" idx="23"/>
          </p:nvPr>
        </p:nvSpPr>
        <p:spPr/>
        <p:txBody>
          <a:bodyPr/>
          <a:lstStyle>
            <a:lvl1pPr>
              <a:defRPr/>
            </a:lvl1pPr>
          </a:lstStyle>
          <a:p>
            <a:pPr>
              <a:defRPr/>
            </a:pPr>
            <a:fld id="{1AA7C346-F8C0-4ED3-9E35-A88D597A6395}" type="datetime1">
              <a:rPr lang="en-IN"/>
              <a:pPr>
                <a:defRPr/>
              </a:pPr>
              <a:t>21-05-2018</a:t>
            </a:fld>
            <a:endParaRPr lang="en-IN"/>
          </a:p>
        </p:txBody>
      </p:sp>
      <p:sp>
        <p:nvSpPr>
          <p:cNvPr id="16" name="Footer Placeholder 7"/>
          <p:cNvSpPr>
            <a:spLocks noGrp="1"/>
          </p:cNvSpPr>
          <p:nvPr>
            <p:ph type="ftr" sz="quarter" idx="24"/>
          </p:nvPr>
        </p:nvSpPr>
        <p:spPr/>
        <p:txBody>
          <a:bodyPr/>
          <a:lstStyle>
            <a:lvl1pPr>
              <a:defRPr/>
            </a:lvl1pPr>
          </a:lstStyle>
          <a:p>
            <a:pPr>
              <a:defRPr/>
            </a:pPr>
            <a:r>
              <a:rPr lang="en-IN"/>
              <a:t>© Indirect Taxes Committee, ICAI</a:t>
            </a:r>
          </a:p>
        </p:txBody>
      </p:sp>
      <p:sp>
        <p:nvSpPr>
          <p:cNvPr id="17" name="Slide Number Placeholder 8"/>
          <p:cNvSpPr>
            <a:spLocks noGrp="1"/>
          </p:cNvSpPr>
          <p:nvPr>
            <p:ph type="sldNum" sz="quarter" idx="25"/>
          </p:nvPr>
        </p:nvSpPr>
        <p:spPr/>
        <p:txBody>
          <a:bodyPr/>
          <a:lstStyle>
            <a:lvl1pPr>
              <a:defRPr/>
            </a:lvl1pPr>
          </a:lstStyle>
          <a:p>
            <a:fld id="{5BC3E0FD-2AEC-4DD7-95CC-467168B9DD3D}" type="slidenum">
              <a:rPr lang="en-IN" altLang="en-US"/>
              <a:pPr/>
              <a:t>‹#›</a:t>
            </a:fld>
            <a:endParaRPr lang="en-IN" altLang="en-US"/>
          </a:p>
        </p:txBody>
      </p:sp>
    </p:spTree>
    <p:extLst>
      <p:ext uri="{BB962C8B-B14F-4D97-AF65-F5344CB8AC3E}">
        <p14:creationId xmlns:p14="http://schemas.microsoft.com/office/powerpoint/2010/main" val="31099870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01E39DB3-D199-492A-9D13-7529D19CF4A7}" type="datetime1">
              <a:rPr lang="en-IN"/>
              <a:pPr>
                <a:defRPr/>
              </a:pPr>
              <a:t>21-05-2018</a:t>
            </a:fld>
            <a:endParaRPr lang="en-IN"/>
          </a:p>
        </p:txBody>
      </p:sp>
      <p:sp>
        <p:nvSpPr>
          <p:cNvPr id="5" name="Footer Placeholder 4"/>
          <p:cNvSpPr>
            <a:spLocks noGrp="1"/>
          </p:cNvSpPr>
          <p:nvPr>
            <p:ph type="ftr" sz="quarter" idx="11"/>
          </p:nvPr>
        </p:nvSpPr>
        <p:spPr/>
        <p:txBody>
          <a:bodyPr/>
          <a:lstStyle>
            <a:lvl1pPr>
              <a:defRPr>
                <a:solidFill>
                  <a:schemeClr val="tx2">
                    <a:lumMod val="75000"/>
                  </a:schemeClr>
                </a:solidFill>
              </a:defRPr>
            </a:lvl1pPr>
          </a:lstStyle>
          <a:p>
            <a:pPr>
              <a:defRPr/>
            </a:pPr>
            <a:r>
              <a:rPr lang="en-IN"/>
              <a:t>© Indirect Taxes Committee, ICAI</a:t>
            </a:r>
          </a:p>
        </p:txBody>
      </p:sp>
      <p:sp>
        <p:nvSpPr>
          <p:cNvPr id="6" name="Slide Number Placeholder 5"/>
          <p:cNvSpPr>
            <a:spLocks noGrp="1"/>
          </p:cNvSpPr>
          <p:nvPr>
            <p:ph type="sldNum" sz="quarter" idx="12"/>
          </p:nvPr>
        </p:nvSpPr>
        <p:spPr/>
        <p:txBody>
          <a:bodyPr/>
          <a:lstStyle>
            <a:lvl1pPr>
              <a:defRPr/>
            </a:lvl1pPr>
          </a:lstStyle>
          <a:p>
            <a:fld id="{26F85DBC-F82B-4C9B-92D1-797032BD7430}" type="slidenum">
              <a:rPr lang="en-IN" altLang="en-US"/>
              <a:pPr/>
              <a:t>‹#›</a:t>
            </a:fld>
            <a:endParaRPr lang="en-IN" altLang="en-US"/>
          </a:p>
        </p:txBody>
      </p:sp>
    </p:spTree>
    <p:extLst>
      <p:ext uri="{BB962C8B-B14F-4D97-AF65-F5344CB8AC3E}">
        <p14:creationId xmlns:p14="http://schemas.microsoft.com/office/powerpoint/2010/main" val="22631595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4" name="Group 23"/>
          <p:cNvGrpSpPr>
            <a:grpSpLocks/>
          </p:cNvGrpSpPr>
          <p:nvPr/>
        </p:nvGrpSpPr>
        <p:grpSpPr bwMode="auto">
          <a:xfrm>
            <a:off x="0" y="-1588"/>
            <a:ext cx="12192000" cy="6865938"/>
            <a:chOff x="0" y="-2373"/>
            <a:chExt cx="12192000" cy="6867027"/>
          </a:xfrm>
        </p:grpSpPr>
        <p:sp>
          <p:nvSpPr>
            <p:cNvPr id="5" name="Rectangle 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Oval 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Oval 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a:spLocks/>
            </p:cNvSpPr>
            <p:nvPr/>
          </p:nvSpPr>
          <p:spPr bwMode="gray">
            <a:xfrm rot="5101749">
              <a:off x="6294738" y="4577737"/>
              <a:ext cx="3299407" cy="440924"/>
            </a:xfrm>
            <a:custGeom>
              <a:avLst/>
              <a:gdLst>
                <a:gd name="T0" fmla="*/ 2147483647 w 10000"/>
                <a:gd name="T1" fmla="*/ 2147483647 h 5291"/>
                <a:gd name="T2" fmla="*/ 2147483647 w 10000"/>
                <a:gd name="T3" fmla="*/ 2147483647 h 5291"/>
                <a:gd name="T4" fmla="*/ 2147483647 w 10000"/>
                <a:gd name="T5" fmla="*/ 0 h 5291"/>
                <a:gd name="T6" fmla="*/ 2147483647 w 10000"/>
                <a:gd name="T7" fmla="*/ 0 h 5291"/>
                <a:gd name="T8" fmla="*/ 2147483647 w 10000"/>
                <a:gd name="T9" fmla="*/ 2147483647 h 5291"/>
                <a:gd name="T10" fmla="*/ 2147483647 w 10000"/>
                <a:gd name="T11" fmla="*/ 2147483647 h 5291"/>
                <a:gd name="T12" fmla="*/ 2147483647 w 10000"/>
                <a:gd name="T13" fmla="*/ 2147483647 h 5291"/>
                <a:gd name="T14" fmla="*/ 2147483647 w 10000"/>
                <a:gd name="T15" fmla="*/ 2147483647 h 5291"/>
                <a:gd name="T16" fmla="*/ 2147483647 w 10000"/>
                <a:gd name="T17" fmla="*/ 2147483647 h 5291"/>
                <a:gd name="T18" fmla="*/ 2147483647 w 10000"/>
                <a:gd name="T19" fmla="*/ 2147483647 h 5291"/>
                <a:gd name="T20" fmla="*/ 2147483647 w 10000"/>
                <a:gd name="T21" fmla="*/ 2147483647 h 5291"/>
                <a:gd name="T22" fmla="*/ 2147483647 w 10000"/>
                <a:gd name="T23" fmla="*/ 2147483647 h 5291"/>
                <a:gd name="T24" fmla="*/ 2147483647 w 10000"/>
                <a:gd name="T25" fmla="*/ 2147483647 h 5291"/>
                <a:gd name="T26" fmla="*/ 2147483647 w 10000"/>
                <a:gd name="T27" fmla="*/ 2147483647 h 5291"/>
                <a:gd name="T28" fmla="*/ 2147483647 w 10000"/>
                <a:gd name="T29" fmla="*/ 2147483647 h 5291"/>
                <a:gd name="T30" fmla="*/ 2147483647 w 10000"/>
                <a:gd name="T31" fmla="*/ 2147483647 h 5291"/>
                <a:gd name="T32" fmla="*/ 2147483647 w 10000"/>
                <a:gd name="T33" fmla="*/ 2147483647 h 5291"/>
                <a:gd name="T34" fmla="*/ 2147483647 w 10000"/>
                <a:gd name="T35" fmla="*/ 2147483647 h 5291"/>
                <a:gd name="T36" fmla="*/ 2147483647 w 10000"/>
                <a:gd name="T37" fmla="*/ 2147483647 h 5291"/>
                <a:gd name="T38" fmla="*/ 2147483647 w 10000"/>
                <a:gd name="T39" fmla="*/ 2147483647 h 5291"/>
                <a:gd name="T40" fmla="*/ 2147483647 w 10000"/>
                <a:gd name="T41" fmla="*/ 2147483647 h 5291"/>
                <a:gd name="T42" fmla="*/ 2147483647 w 10000"/>
                <a:gd name="T43" fmla="*/ 2147483647 h 5291"/>
                <a:gd name="T44" fmla="*/ 2147483647 w 10000"/>
                <a:gd name="T45" fmla="*/ 2147483647 h 5291"/>
                <a:gd name="T46" fmla="*/ 2147483647 w 10000"/>
                <a:gd name="T47" fmla="*/ 2147483647 h 5291"/>
                <a:gd name="T48" fmla="*/ 2147483647 w 10000"/>
                <a:gd name="T49" fmla="*/ 2147483647 h 5291"/>
                <a:gd name="T50" fmla="*/ 2147483647 w 10000"/>
                <a:gd name="T51" fmla="*/ 2147483647 h 5291"/>
                <a:gd name="T52" fmla="*/ 2147483647 w 10000"/>
                <a:gd name="T53" fmla="*/ 2147483647 h 5291"/>
                <a:gd name="T54" fmla="*/ 2147483647 w 10000"/>
                <a:gd name="T55" fmla="*/ 2147483647 h 5291"/>
                <a:gd name="T56" fmla="*/ 2147483647 w 10000"/>
                <a:gd name="T57" fmla="*/ 2147483647 h 5291"/>
                <a:gd name="T58" fmla="*/ 2147483647 w 10000"/>
                <a:gd name="T59" fmla="*/ 2147483647 h 5291"/>
                <a:gd name="T60" fmla="*/ 2147483647 w 10000"/>
                <a:gd name="T61" fmla="*/ 2147483647 h 5291"/>
                <a:gd name="T62" fmla="*/ 2147483647 w 10000"/>
                <a:gd name="T63" fmla="*/ 2147483647 h 5291"/>
                <a:gd name="T64" fmla="*/ 2147483647 w 10000"/>
                <a:gd name="T65" fmla="*/ 2147483647 h 5291"/>
                <a:gd name="T66" fmla="*/ 2147483647 w 10000"/>
                <a:gd name="T67" fmla="*/ 2147483647 h 5291"/>
                <a:gd name="T68" fmla="*/ 0 w 10000"/>
                <a:gd name="T69" fmla="*/ 2147483647 h 5291"/>
                <a:gd name="T70" fmla="*/ 2147483647 w 10000"/>
                <a:gd name="T71" fmla="*/ 2147483647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2" name="Rectangle 11"/>
            <p:cNvSpPr/>
            <p:nvPr/>
          </p:nvSpPr>
          <p:spPr>
            <a:xfrm>
              <a:off x="414338" y="402504"/>
              <a:ext cx="6511925" cy="605409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a:spLocks/>
            </p:cNvSpPr>
            <p:nvPr/>
          </p:nvSpPr>
          <p:spPr bwMode="gray">
            <a:xfrm rot="5400000">
              <a:off x="4449232" y="2801721"/>
              <a:ext cx="6053670" cy="1254558"/>
            </a:xfrm>
            <a:custGeom>
              <a:avLst/>
              <a:gdLst>
                <a:gd name="T0" fmla="*/ 0 w 10000"/>
                <a:gd name="T1" fmla="*/ 0 h 8000"/>
                <a:gd name="T2" fmla="*/ 0 w 10000"/>
                <a:gd name="T3" fmla="*/ 2147483647 h 8000"/>
                <a:gd name="T4" fmla="*/ 2147483647 w 10000"/>
                <a:gd name="T5" fmla="*/ 2147483647 h 8000"/>
                <a:gd name="T6" fmla="*/ 2147483647 w 10000"/>
                <a:gd name="T7" fmla="*/ 2147483647 h 8000"/>
                <a:gd name="T8" fmla="*/ 2147483647 w 10000"/>
                <a:gd name="T9" fmla="*/ 2147483647 h 8000"/>
                <a:gd name="T10" fmla="*/ 2147483647 w 10000"/>
                <a:gd name="T11" fmla="*/ 2147483647 h 8000"/>
                <a:gd name="T12" fmla="*/ 2147483647 w 10000"/>
                <a:gd name="T13" fmla="*/ 2147483647 h 8000"/>
                <a:gd name="T14" fmla="*/ 2147483647 w 10000"/>
                <a:gd name="T15" fmla="*/ 2147483647 h 8000"/>
                <a:gd name="T16" fmla="*/ 2147483647 w 10000"/>
                <a:gd name="T17" fmla="*/ 2147483647 h 8000"/>
                <a:gd name="T18" fmla="*/ 2147483647 w 10000"/>
                <a:gd name="T19" fmla="*/ 2147483647 h 8000"/>
                <a:gd name="T20" fmla="*/ 2147483647 w 10000"/>
                <a:gd name="T21" fmla="*/ 2147483647 h 8000"/>
                <a:gd name="T22" fmla="*/ 2147483647 w 10000"/>
                <a:gd name="T23" fmla="*/ 2147483647 h 8000"/>
                <a:gd name="T24" fmla="*/ 2147483647 w 10000"/>
                <a:gd name="T25" fmla="*/ 2147483647 h 8000"/>
                <a:gd name="T26" fmla="*/ 2147483647 w 10000"/>
                <a:gd name="T27" fmla="*/ 2147483647 h 8000"/>
                <a:gd name="T28" fmla="*/ 2147483647 w 10000"/>
                <a:gd name="T29" fmla="*/ 2147483647 h 8000"/>
                <a:gd name="T30" fmla="*/ 2147483647 w 10000"/>
                <a:gd name="T31" fmla="*/ 2147483647 h 8000"/>
                <a:gd name="T32" fmla="*/ 2147483647 w 10000"/>
                <a:gd name="T33" fmla="*/ 2147483647 h 8000"/>
                <a:gd name="T34" fmla="*/ 2147483647 w 10000"/>
                <a:gd name="T35" fmla="*/ 2147483647 h 8000"/>
                <a:gd name="T36" fmla="*/ 2147483647 w 10000"/>
                <a:gd name="T37" fmla="*/ 2147483647 h 8000"/>
                <a:gd name="T38" fmla="*/ 2147483647 w 10000"/>
                <a:gd name="T39" fmla="*/ 2147483647 h 8000"/>
                <a:gd name="T40" fmla="*/ 2147483647 w 10000"/>
                <a:gd name="T41" fmla="*/ 2147483647 h 8000"/>
                <a:gd name="T42" fmla="*/ 2147483647 w 10000"/>
                <a:gd name="T43" fmla="*/ 2147483647 h 8000"/>
                <a:gd name="T44" fmla="*/ 2147483647 w 10000"/>
                <a:gd name="T45" fmla="*/ 2147483647 h 8000"/>
                <a:gd name="T46" fmla="*/ 2147483647 w 10000"/>
                <a:gd name="T47" fmla="*/ 2147483647 h 8000"/>
                <a:gd name="T48" fmla="*/ 2147483647 w 10000"/>
                <a:gd name="T49" fmla="*/ 2147483647 h 8000"/>
                <a:gd name="T50" fmla="*/ 2147483647 w 10000"/>
                <a:gd name="T51" fmla="*/ 2147483647 h 8000"/>
                <a:gd name="T52" fmla="*/ 2147483647 w 10000"/>
                <a:gd name="T53" fmla="*/ 2147483647 h 8000"/>
                <a:gd name="T54" fmla="*/ 2147483647 w 10000"/>
                <a:gd name="T55" fmla="*/ 2147483647 h 8000"/>
                <a:gd name="T56" fmla="*/ 2147483647 w 10000"/>
                <a:gd name="T57" fmla="*/ 2147483647 h 8000"/>
                <a:gd name="T58" fmla="*/ 2147483647 w 10000"/>
                <a:gd name="T59" fmla="*/ 2147483647 h 8000"/>
                <a:gd name="T60" fmla="*/ 2147483647 w 10000"/>
                <a:gd name="T61" fmla="*/ 2147483647 h 8000"/>
                <a:gd name="T62" fmla="*/ 2147483647 w 10000"/>
                <a:gd name="T63" fmla="*/ 2147483647 h 8000"/>
                <a:gd name="T64" fmla="*/ 2147483647 w 10000"/>
                <a:gd name="T65" fmla="*/ 2147483647 h 8000"/>
                <a:gd name="T66" fmla="*/ 2147483647 w 10000"/>
                <a:gd name="T67" fmla="*/ 2147483647 h 8000"/>
                <a:gd name="T68" fmla="*/ 2147483647 w 10000"/>
                <a:gd name="T69" fmla="*/ 2147483647 h 8000"/>
                <a:gd name="T70" fmla="*/ 2147483647 w 10000"/>
                <a:gd name="T71" fmla="*/ 2147483647 h 8000"/>
                <a:gd name="T72" fmla="*/ 2147483647 w 10000"/>
                <a:gd name="T73" fmla="*/ 2147483647 h 8000"/>
                <a:gd name="T74" fmla="*/ 2147483647 w 10000"/>
                <a:gd name="T75" fmla="*/ 2147483647 h 8000"/>
                <a:gd name="T76" fmla="*/ 2147483647 w 10000"/>
                <a:gd name="T77" fmla="*/ 2147483647 h 8000"/>
                <a:gd name="T78" fmla="*/ 2147483647 w 10000"/>
                <a:gd name="T79" fmla="*/ 2147483647 h 8000"/>
                <a:gd name="T80" fmla="*/ 2147483647 w 10000"/>
                <a:gd name="T81" fmla="*/ 2147483647 h 8000"/>
                <a:gd name="T82" fmla="*/ 2147483647 w 10000"/>
                <a:gd name="T83" fmla="*/ 2147483647 h 8000"/>
                <a:gd name="T84" fmla="*/ 2147483647 w 10000"/>
                <a:gd name="T85" fmla="*/ 2147483647 h 8000"/>
                <a:gd name="T86" fmla="*/ 2147483647 w 10000"/>
                <a:gd name="T87" fmla="*/ 2147483647 h 8000"/>
                <a:gd name="T88" fmla="*/ 2147483647 w 10000"/>
                <a:gd name="T89" fmla="*/ 2147483647 h 8000"/>
                <a:gd name="T90" fmla="*/ 2147483647 w 10000"/>
                <a:gd name="T91" fmla="*/ 2147483647 h 8000"/>
                <a:gd name="T92" fmla="*/ 2147483647 w 10000"/>
                <a:gd name="T93" fmla="*/ 2147483647 h 8000"/>
                <a:gd name="T94" fmla="*/ 2147483647 w 10000"/>
                <a:gd name="T95" fmla="*/ 2147483647 h 8000"/>
                <a:gd name="T96" fmla="*/ 2147483647 w 10000"/>
                <a:gd name="T97" fmla="*/ 2147483647 h 8000"/>
                <a:gd name="T98" fmla="*/ 0 w 10000"/>
                <a:gd name="T99" fmla="*/ 0 h 8000"/>
                <a:gd name="T100" fmla="*/ 0 w 10000"/>
                <a:gd name="T101" fmla="*/ 0 h 80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000" h="8000">
                  <a:moveTo>
                    <a:pt x="0" y="0"/>
                  </a:moveTo>
                  <a:lnTo>
                    <a:pt x="0" y="7970"/>
                  </a:lnTo>
                  <a:lnTo>
                    <a:pt x="10000" y="8000"/>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4" name="Freeform 5"/>
            <p:cNvSpPr>
              <a:spLocks noEditPoints="1"/>
            </p:cNvSpPr>
            <p:nvPr/>
          </p:nvSpPr>
          <p:spPr bwMode="gray">
            <a:xfrm>
              <a:off x="0" y="1587"/>
              <a:ext cx="12192000" cy="6856413"/>
            </a:xfrm>
            <a:custGeom>
              <a:avLst/>
              <a:gdLst>
                <a:gd name="T0" fmla="*/ 0 w 15356"/>
                <a:gd name="T1" fmla="*/ 0 h 8638"/>
                <a:gd name="T2" fmla="*/ 0 w 15356"/>
                <a:gd name="T3" fmla="*/ 2147483647 h 8638"/>
                <a:gd name="T4" fmla="*/ 2147483647 w 15356"/>
                <a:gd name="T5" fmla="*/ 2147483647 h 8638"/>
                <a:gd name="T6" fmla="*/ 2147483647 w 15356"/>
                <a:gd name="T7" fmla="*/ 0 h 8638"/>
                <a:gd name="T8" fmla="*/ 0 w 15356"/>
                <a:gd name="T9" fmla="*/ 0 h 8638"/>
                <a:gd name="T10" fmla="*/ 2147483647 w 15356"/>
                <a:gd name="T11" fmla="*/ 2147483647 h 8638"/>
                <a:gd name="T12" fmla="*/ 2147483647 w 15356"/>
                <a:gd name="T13" fmla="*/ 2147483647 h 8638"/>
                <a:gd name="T14" fmla="*/ 2147483647 w 15356"/>
                <a:gd name="T15" fmla="*/ 2147483647 h 8638"/>
                <a:gd name="T16" fmla="*/ 2147483647 w 15356"/>
                <a:gd name="T17" fmla="*/ 2147483647 h 8638"/>
                <a:gd name="T18" fmla="*/ 2147483647 w 15356"/>
                <a:gd name="T19" fmla="*/ 2147483647 h 86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sp>
        <p:nvSpPr>
          <p:cNvPr id="15" name="Rectangle 14"/>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576756" y="1278468"/>
            <a:ext cx="1413933" cy="4748589"/>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Date Placeholder 3"/>
          <p:cNvSpPr>
            <a:spLocks noGrp="1"/>
          </p:cNvSpPr>
          <p:nvPr>
            <p:ph type="dt" sz="half" idx="10"/>
          </p:nvPr>
        </p:nvSpPr>
        <p:spPr/>
        <p:txBody>
          <a:bodyPr/>
          <a:lstStyle>
            <a:lvl1pPr>
              <a:defRPr/>
            </a:lvl1pPr>
          </a:lstStyle>
          <a:p>
            <a:pPr>
              <a:defRPr/>
            </a:pPr>
            <a:fld id="{CE26D184-DC93-4BED-84D4-D2DC5E5FDD27}" type="datetime1">
              <a:rPr lang="en-IN"/>
              <a:pPr>
                <a:defRPr/>
              </a:pPr>
              <a:t>21-05-2018</a:t>
            </a:fld>
            <a:endParaRPr lang="en-IN"/>
          </a:p>
        </p:txBody>
      </p:sp>
      <p:sp>
        <p:nvSpPr>
          <p:cNvPr id="17" name="Footer Placeholder 4"/>
          <p:cNvSpPr>
            <a:spLocks noGrp="1"/>
          </p:cNvSpPr>
          <p:nvPr>
            <p:ph type="ftr" sz="quarter" idx="11"/>
          </p:nvPr>
        </p:nvSpPr>
        <p:spPr/>
        <p:txBody>
          <a:bodyPr/>
          <a:lstStyle>
            <a:lvl1pPr>
              <a:defRPr/>
            </a:lvl1pPr>
          </a:lstStyle>
          <a:p>
            <a:pPr>
              <a:defRPr/>
            </a:pPr>
            <a:r>
              <a:rPr lang="en-IN"/>
              <a:t>© Indirect Taxes Committee, ICAI</a:t>
            </a:r>
          </a:p>
        </p:txBody>
      </p:sp>
      <p:sp>
        <p:nvSpPr>
          <p:cNvPr id="18" name="Slide Number Placeholder 5"/>
          <p:cNvSpPr>
            <a:spLocks noGrp="1"/>
          </p:cNvSpPr>
          <p:nvPr>
            <p:ph type="sldNum" sz="quarter" idx="12"/>
          </p:nvPr>
        </p:nvSpPr>
        <p:spPr/>
        <p:txBody>
          <a:bodyPr/>
          <a:lstStyle>
            <a:lvl1pPr>
              <a:defRPr/>
            </a:lvl1pPr>
          </a:lstStyle>
          <a:p>
            <a:fld id="{3930DA6F-743D-4CCE-992A-7AAE13EA7BAA}" type="slidenum">
              <a:rPr lang="en-IN" altLang="en-US"/>
              <a:pPr/>
              <a:t>‹#›</a:t>
            </a:fld>
            <a:endParaRPr lang="en-IN" altLang="en-US"/>
          </a:p>
        </p:txBody>
      </p:sp>
    </p:spTree>
    <p:extLst>
      <p:ext uri="{BB962C8B-B14F-4D97-AF65-F5344CB8AC3E}">
        <p14:creationId xmlns:p14="http://schemas.microsoft.com/office/powerpoint/2010/main" val="1875664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a:srcRect l="-1170" r="9237"/>
          <a:stretch/>
        </p:blipFill>
        <p:spPr>
          <a:xfrm>
            <a:off x="561757" y="295275"/>
            <a:ext cx="556407" cy="518066"/>
          </a:xfrm>
          <a:prstGeom prst="ellipse">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title"/>
          </p:nvPr>
        </p:nvSpPr>
        <p:spPr>
          <a:xfrm>
            <a:off x="1215318" y="551526"/>
            <a:ext cx="8761413" cy="826700"/>
          </a:xfrm>
        </p:spPr>
        <p:txBody>
          <a:bodyPr/>
          <a:lstStyle>
            <a:lvl1pPr algn="ctr">
              <a:defRPr/>
            </a:lvl1pPr>
          </a:lstStyle>
          <a:p>
            <a:r>
              <a:rPr lang="en-US" dirty="0"/>
              <a:t>Click to edit Master title style</a:t>
            </a:r>
          </a:p>
        </p:txBody>
      </p:sp>
      <p:sp>
        <p:nvSpPr>
          <p:cNvPr id="3" name="Content Placeholder 2"/>
          <p:cNvSpPr>
            <a:spLocks noGrp="1"/>
          </p:cNvSpPr>
          <p:nvPr>
            <p:ph idx="1"/>
          </p:nvPr>
        </p:nvSpPr>
        <p:spPr/>
        <p:txBody>
          <a:bodyPr/>
          <a:lstStyle>
            <a:lvl1pPr marL="342900" indent="-342900">
              <a:buClr>
                <a:schemeClr val="tx2">
                  <a:lumMod val="75000"/>
                </a:schemeClr>
              </a:buClr>
              <a:buFont typeface="Wingdings" panose="05000000000000000000" pitchFamily="2" charset="2"/>
              <a:buChar char="§"/>
              <a:defRPr sz="2000">
                <a:solidFill>
                  <a:schemeClr val="tx1"/>
                </a:solidFill>
              </a:defRPr>
            </a:lvl1pPr>
            <a:lvl2pPr marL="742950" indent="-285750">
              <a:buClr>
                <a:schemeClr val="tx2">
                  <a:lumMod val="75000"/>
                </a:schemeClr>
              </a:buClr>
              <a:buFont typeface="Arial" panose="020B0604020202020204" pitchFamily="34" charset="0"/>
              <a:buChar char="•"/>
              <a:defRPr sz="1800">
                <a:solidFill>
                  <a:schemeClr val="tx1"/>
                </a:solidFill>
              </a:defRPr>
            </a:lvl2pPr>
            <a:lvl3pPr marL="1143000" indent="-228600">
              <a:buClr>
                <a:schemeClr val="tx2">
                  <a:lumMod val="75000"/>
                </a:schemeClr>
              </a:buClr>
              <a:buFont typeface="Courier New" panose="02070309020205020404" pitchFamily="49" charset="0"/>
              <a:buChar char="o"/>
              <a:defRPr sz="1600">
                <a:solidFill>
                  <a:schemeClr val="tx1"/>
                </a:solidFill>
              </a:defRPr>
            </a:lvl3pPr>
            <a:lvl4pPr marL="1600200" indent="-228600">
              <a:buClr>
                <a:schemeClr val="tx2">
                  <a:lumMod val="75000"/>
                </a:schemeClr>
              </a:buClr>
              <a:buFont typeface="Wingdings" panose="05000000000000000000" pitchFamily="2" charset="2"/>
              <a:buChar char="Ø"/>
              <a:defRPr sz="1400">
                <a:solidFill>
                  <a:schemeClr val="tx1"/>
                </a:solidFill>
              </a:defRPr>
            </a:lvl4pPr>
            <a:lvl5pPr marL="2057400" indent="-228600">
              <a:buClr>
                <a:schemeClr val="tx2">
                  <a:lumMod val="75000"/>
                </a:schemeClr>
              </a:buClr>
              <a:buFont typeface="Wingdings" panose="05000000000000000000" pitchFamily="2" charset="2"/>
              <a:buChar char="ü"/>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0"/>
          </p:nvPr>
        </p:nvSpPr>
        <p:spPr/>
        <p:txBody>
          <a:bodyPr/>
          <a:lstStyle>
            <a:lvl1pPr>
              <a:defRPr/>
            </a:lvl1pPr>
          </a:lstStyle>
          <a:p>
            <a:pPr>
              <a:defRPr/>
            </a:pPr>
            <a:fld id="{4EE5E638-509D-44ED-9D2D-D9AE567FD38A}" type="datetime1">
              <a:rPr lang="en-IN"/>
              <a:pPr>
                <a:defRPr/>
              </a:pPr>
              <a:t>21-05-2018</a:t>
            </a:fld>
            <a:endParaRPr lang="en-IN"/>
          </a:p>
        </p:txBody>
      </p:sp>
      <p:sp>
        <p:nvSpPr>
          <p:cNvPr id="6" name="Footer Placeholder 4"/>
          <p:cNvSpPr>
            <a:spLocks noGrp="1"/>
          </p:cNvSpPr>
          <p:nvPr>
            <p:ph type="ftr" sz="quarter" idx="11"/>
          </p:nvPr>
        </p:nvSpPr>
        <p:spPr/>
        <p:txBody>
          <a:bodyPr/>
          <a:lstStyle>
            <a:lvl1pPr>
              <a:defRPr>
                <a:solidFill>
                  <a:schemeClr val="tx2">
                    <a:lumMod val="75000"/>
                  </a:schemeClr>
                </a:solidFill>
              </a:defRPr>
            </a:lvl1pPr>
          </a:lstStyle>
          <a:p>
            <a:pPr>
              <a:defRPr/>
            </a:pPr>
            <a:r>
              <a:rPr lang="en-IN"/>
              <a:t>© Indirect Taxes Committee, ICAI</a:t>
            </a:r>
          </a:p>
        </p:txBody>
      </p:sp>
      <p:sp>
        <p:nvSpPr>
          <p:cNvPr id="7" name="Slide Number Placeholder 5"/>
          <p:cNvSpPr>
            <a:spLocks noGrp="1"/>
          </p:cNvSpPr>
          <p:nvPr>
            <p:ph type="sldNum" sz="quarter" idx="12"/>
          </p:nvPr>
        </p:nvSpPr>
        <p:spPr/>
        <p:txBody>
          <a:bodyPr/>
          <a:lstStyle>
            <a:lvl1pPr>
              <a:defRPr/>
            </a:lvl1pPr>
          </a:lstStyle>
          <a:p>
            <a:fld id="{2AC1C4F3-0758-4693-96D4-8901426768B0}" type="slidenum">
              <a:rPr lang="en-IN" altLang="en-US"/>
              <a:pPr/>
              <a:t>‹#›</a:t>
            </a:fld>
            <a:endParaRPr lang="en-IN" altLang="en-US"/>
          </a:p>
        </p:txBody>
      </p:sp>
    </p:spTree>
    <p:extLst>
      <p:ext uri="{BB962C8B-B14F-4D97-AF65-F5344CB8AC3E}">
        <p14:creationId xmlns:p14="http://schemas.microsoft.com/office/powerpoint/2010/main" val="1232447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4" name="Group 23"/>
          <p:cNvGrpSpPr>
            <a:grpSpLocks/>
          </p:cNvGrpSpPr>
          <p:nvPr/>
        </p:nvGrpSpPr>
        <p:grpSpPr bwMode="auto">
          <a:xfrm>
            <a:off x="0" y="-1588"/>
            <a:ext cx="12192000" cy="6865938"/>
            <a:chOff x="0" y="-2373"/>
            <a:chExt cx="12192000" cy="6867027"/>
          </a:xfrm>
        </p:grpSpPr>
        <p:sp>
          <p:nvSpPr>
            <p:cNvPr id="5" name="Rectangle 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Oval 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Oval 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7289800" y="402504"/>
              <a:ext cx="4478338" cy="605409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a:spLocks/>
            </p:cNvSpPr>
            <p:nvPr/>
          </p:nvSpPr>
          <p:spPr bwMode="gray">
            <a:xfrm rot="-5677511">
              <a:off x="4698352" y="1826078"/>
              <a:ext cx="3299407" cy="440924"/>
            </a:xfrm>
            <a:custGeom>
              <a:avLst/>
              <a:gdLst>
                <a:gd name="T0" fmla="*/ 2147483647 w 10000"/>
                <a:gd name="T1" fmla="*/ 2147483647 h 5291"/>
                <a:gd name="T2" fmla="*/ 2147483647 w 10000"/>
                <a:gd name="T3" fmla="*/ 2147483647 h 5291"/>
                <a:gd name="T4" fmla="*/ 2147483647 w 10000"/>
                <a:gd name="T5" fmla="*/ 0 h 5291"/>
                <a:gd name="T6" fmla="*/ 2147483647 w 10000"/>
                <a:gd name="T7" fmla="*/ 0 h 5291"/>
                <a:gd name="T8" fmla="*/ 2147483647 w 10000"/>
                <a:gd name="T9" fmla="*/ 2147483647 h 5291"/>
                <a:gd name="T10" fmla="*/ 2147483647 w 10000"/>
                <a:gd name="T11" fmla="*/ 2147483647 h 5291"/>
                <a:gd name="T12" fmla="*/ 2147483647 w 10000"/>
                <a:gd name="T13" fmla="*/ 2147483647 h 5291"/>
                <a:gd name="T14" fmla="*/ 2147483647 w 10000"/>
                <a:gd name="T15" fmla="*/ 2147483647 h 5291"/>
                <a:gd name="T16" fmla="*/ 2147483647 w 10000"/>
                <a:gd name="T17" fmla="*/ 2147483647 h 5291"/>
                <a:gd name="T18" fmla="*/ 2147483647 w 10000"/>
                <a:gd name="T19" fmla="*/ 2147483647 h 5291"/>
                <a:gd name="T20" fmla="*/ 2147483647 w 10000"/>
                <a:gd name="T21" fmla="*/ 2147483647 h 5291"/>
                <a:gd name="T22" fmla="*/ 2147483647 w 10000"/>
                <a:gd name="T23" fmla="*/ 2147483647 h 5291"/>
                <a:gd name="T24" fmla="*/ 2147483647 w 10000"/>
                <a:gd name="T25" fmla="*/ 2147483647 h 5291"/>
                <a:gd name="T26" fmla="*/ 2147483647 w 10000"/>
                <a:gd name="T27" fmla="*/ 2147483647 h 5291"/>
                <a:gd name="T28" fmla="*/ 2147483647 w 10000"/>
                <a:gd name="T29" fmla="*/ 2147483647 h 5291"/>
                <a:gd name="T30" fmla="*/ 2147483647 w 10000"/>
                <a:gd name="T31" fmla="*/ 2147483647 h 5291"/>
                <a:gd name="T32" fmla="*/ 2147483647 w 10000"/>
                <a:gd name="T33" fmla="*/ 2147483647 h 5291"/>
                <a:gd name="T34" fmla="*/ 2147483647 w 10000"/>
                <a:gd name="T35" fmla="*/ 2147483647 h 5291"/>
                <a:gd name="T36" fmla="*/ 2147483647 w 10000"/>
                <a:gd name="T37" fmla="*/ 2147483647 h 5291"/>
                <a:gd name="T38" fmla="*/ 2147483647 w 10000"/>
                <a:gd name="T39" fmla="*/ 2147483647 h 5291"/>
                <a:gd name="T40" fmla="*/ 2147483647 w 10000"/>
                <a:gd name="T41" fmla="*/ 2147483647 h 5291"/>
                <a:gd name="T42" fmla="*/ 2147483647 w 10000"/>
                <a:gd name="T43" fmla="*/ 2147483647 h 5291"/>
                <a:gd name="T44" fmla="*/ 2147483647 w 10000"/>
                <a:gd name="T45" fmla="*/ 2147483647 h 5291"/>
                <a:gd name="T46" fmla="*/ 2147483647 w 10000"/>
                <a:gd name="T47" fmla="*/ 2147483647 h 5291"/>
                <a:gd name="T48" fmla="*/ 2147483647 w 10000"/>
                <a:gd name="T49" fmla="*/ 2147483647 h 5291"/>
                <a:gd name="T50" fmla="*/ 2147483647 w 10000"/>
                <a:gd name="T51" fmla="*/ 2147483647 h 5291"/>
                <a:gd name="T52" fmla="*/ 2147483647 w 10000"/>
                <a:gd name="T53" fmla="*/ 2147483647 h 5291"/>
                <a:gd name="T54" fmla="*/ 2147483647 w 10000"/>
                <a:gd name="T55" fmla="*/ 2147483647 h 5291"/>
                <a:gd name="T56" fmla="*/ 2147483647 w 10000"/>
                <a:gd name="T57" fmla="*/ 2147483647 h 5291"/>
                <a:gd name="T58" fmla="*/ 2147483647 w 10000"/>
                <a:gd name="T59" fmla="*/ 2147483647 h 5291"/>
                <a:gd name="T60" fmla="*/ 2147483647 w 10000"/>
                <a:gd name="T61" fmla="*/ 2147483647 h 5291"/>
                <a:gd name="T62" fmla="*/ 2147483647 w 10000"/>
                <a:gd name="T63" fmla="*/ 2147483647 h 5291"/>
                <a:gd name="T64" fmla="*/ 2147483647 w 10000"/>
                <a:gd name="T65" fmla="*/ 2147483647 h 5291"/>
                <a:gd name="T66" fmla="*/ 2147483647 w 10000"/>
                <a:gd name="T67" fmla="*/ 2147483647 h 5291"/>
                <a:gd name="T68" fmla="*/ 0 w 10000"/>
                <a:gd name="T69" fmla="*/ 2147483647 h 5291"/>
                <a:gd name="T70" fmla="*/ 2147483647 w 10000"/>
                <a:gd name="T71" fmla="*/ 2147483647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3" name="Freeform 5"/>
            <p:cNvSpPr>
              <a:spLocks/>
            </p:cNvSpPr>
            <p:nvPr/>
          </p:nvSpPr>
          <p:spPr bwMode="gray">
            <a:xfrm rot="-5400000">
              <a:off x="3787244" y="2801721"/>
              <a:ext cx="6053670" cy="1254558"/>
            </a:xfrm>
            <a:custGeom>
              <a:avLst/>
              <a:gdLst>
                <a:gd name="T0" fmla="*/ 0 w 10000"/>
                <a:gd name="T1" fmla="*/ 0 h 8000"/>
                <a:gd name="T2" fmla="*/ 0 w 10000"/>
                <a:gd name="T3" fmla="*/ 2147483647 h 8000"/>
                <a:gd name="T4" fmla="*/ 2147483647 w 10000"/>
                <a:gd name="T5" fmla="*/ 2147483647 h 8000"/>
                <a:gd name="T6" fmla="*/ 2147483647 w 10000"/>
                <a:gd name="T7" fmla="*/ 2147483647 h 8000"/>
                <a:gd name="T8" fmla="*/ 2147483647 w 10000"/>
                <a:gd name="T9" fmla="*/ 2147483647 h 8000"/>
                <a:gd name="T10" fmla="*/ 2147483647 w 10000"/>
                <a:gd name="T11" fmla="*/ 2147483647 h 8000"/>
                <a:gd name="T12" fmla="*/ 2147483647 w 10000"/>
                <a:gd name="T13" fmla="*/ 2147483647 h 8000"/>
                <a:gd name="T14" fmla="*/ 2147483647 w 10000"/>
                <a:gd name="T15" fmla="*/ 2147483647 h 8000"/>
                <a:gd name="T16" fmla="*/ 2147483647 w 10000"/>
                <a:gd name="T17" fmla="*/ 2147483647 h 8000"/>
                <a:gd name="T18" fmla="*/ 2147483647 w 10000"/>
                <a:gd name="T19" fmla="*/ 2147483647 h 8000"/>
                <a:gd name="T20" fmla="*/ 2147483647 w 10000"/>
                <a:gd name="T21" fmla="*/ 2147483647 h 8000"/>
                <a:gd name="T22" fmla="*/ 2147483647 w 10000"/>
                <a:gd name="T23" fmla="*/ 2147483647 h 8000"/>
                <a:gd name="T24" fmla="*/ 2147483647 w 10000"/>
                <a:gd name="T25" fmla="*/ 2147483647 h 8000"/>
                <a:gd name="T26" fmla="*/ 2147483647 w 10000"/>
                <a:gd name="T27" fmla="*/ 2147483647 h 8000"/>
                <a:gd name="T28" fmla="*/ 2147483647 w 10000"/>
                <a:gd name="T29" fmla="*/ 2147483647 h 8000"/>
                <a:gd name="T30" fmla="*/ 2147483647 w 10000"/>
                <a:gd name="T31" fmla="*/ 2147483647 h 8000"/>
                <a:gd name="T32" fmla="*/ 2147483647 w 10000"/>
                <a:gd name="T33" fmla="*/ 2147483647 h 8000"/>
                <a:gd name="T34" fmla="*/ 2147483647 w 10000"/>
                <a:gd name="T35" fmla="*/ 2147483647 h 8000"/>
                <a:gd name="T36" fmla="*/ 2147483647 w 10000"/>
                <a:gd name="T37" fmla="*/ 2147483647 h 8000"/>
                <a:gd name="T38" fmla="*/ 2147483647 w 10000"/>
                <a:gd name="T39" fmla="*/ 2147483647 h 8000"/>
                <a:gd name="T40" fmla="*/ 2147483647 w 10000"/>
                <a:gd name="T41" fmla="*/ 2147483647 h 8000"/>
                <a:gd name="T42" fmla="*/ 2147483647 w 10000"/>
                <a:gd name="T43" fmla="*/ 2147483647 h 8000"/>
                <a:gd name="T44" fmla="*/ 2147483647 w 10000"/>
                <a:gd name="T45" fmla="*/ 2147483647 h 8000"/>
                <a:gd name="T46" fmla="*/ 2147483647 w 10000"/>
                <a:gd name="T47" fmla="*/ 2147483647 h 8000"/>
                <a:gd name="T48" fmla="*/ 2147483647 w 10000"/>
                <a:gd name="T49" fmla="*/ 2147483647 h 8000"/>
                <a:gd name="T50" fmla="*/ 2147483647 w 10000"/>
                <a:gd name="T51" fmla="*/ 2147483647 h 8000"/>
                <a:gd name="T52" fmla="*/ 2147483647 w 10000"/>
                <a:gd name="T53" fmla="*/ 2147483647 h 8000"/>
                <a:gd name="T54" fmla="*/ 2147483647 w 10000"/>
                <a:gd name="T55" fmla="*/ 2147483647 h 8000"/>
                <a:gd name="T56" fmla="*/ 2147483647 w 10000"/>
                <a:gd name="T57" fmla="*/ 2147483647 h 8000"/>
                <a:gd name="T58" fmla="*/ 2147483647 w 10000"/>
                <a:gd name="T59" fmla="*/ 2147483647 h 8000"/>
                <a:gd name="T60" fmla="*/ 2147483647 w 10000"/>
                <a:gd name="T61" fmla="*/ 2147483647 h 8000"/>
                <a:gd name="T62" fmla="*/ 2147483647 w 10000"/>
                <a:gd name="T63" fmla="*/ 2147483647 h 8000"/>
                <a:gd name="T64" fmla="*/ 2147483647 w 10000"/>
                <a:gd name="T65" fmla="*/ 2147483647 h 8000"/>
                <a:gd name="T66" fmla="*/ 2147483647 w 10000"/>
                <a:gd name="T67" fmla="*/ 2147483647 h 8000"/>
                <a:gd name="T68" fmla="*/ 2147483647 w 10000"/>
                <a:gd name="T69" fmla="*/ 2147483647 h 8000"/>
                <a:gd name="T70" fmla="*/ 2147483647 w 10000"/>
                <a:gd name="T71" fmla="*/ 2147483647 h 8000"/>
                <a:gd name="T72" fmla="*/ 2147483647 w 10000"/>
                <a:gd name="T73" fmla="*/ 2147483647 h 8000"/>
                <a:gd name="T74" fmla="*/ 2147483647 w 10000"/>
                <a:gd name="T75" fmla="*/ 2147483647 h 8000"/>
                <a:gd name="T76" fmla="*/ 2147483647 w 10000"/>
                <a:gd name="T77" fmla="*/ 2147483647 h 8000"/>
                <a:gd name="T78" fmla="*/ 2147483647 w 10000"/>
                <a:gd name="T79" fmla="*/ 2147483647 h 8000"/>
                <a:gd name="T80" fmla="*/ 2147483647 w 10000"/>
                <a:gd name="T81" fmla="*/ 2147483647 h 8000"/>
                <a:gd name="T82" fmla="*/ 2147483647 w 10000"/>
                <a:gd name="T83" fmla="*/ 2147483647 h 8000"/>
                <a:gd name="T84" fmla="*/ 2147483647 w 10000"/>
                <a:gd name="T85" fmla="*/ 2147483647 h 8000"/>
                <a:gd name="T86" fmla="*/ 2147483647 w 10000"/>
                <a:gd name="T87" fmla="*/ 2147483647 h 8000"/>
                <a:gd name="T88" fmla="*/ 2147483647 w 10000"/>
                <a:gd name="T89" fmla="*/ 2147483647 h 8000"/>
                <a:gd name="T90" fmla="*/ 2147483647 w 10000"/>
                <a:gd name="T91" fmla="*/ 2147483647 h 8000"/>
                <a:gd name="T92" fmla="*/ 2147483647 w 10000"/>
                <a:gd name="T93" fmla="*/ 2147483647 h 8000"/>
                <a:gd name="T94" fmla="*/ 2147483647 w 10000"/>
                <a:gd name="T95" fmla="*/ 2147483647 h 8000"/>
                <a:gd name="T96" fmla="*/ 2147483647 w 10000"/>
                <a:gd name="T97" fmla="*/ 2147483647 h 8000"/>
                <a:gd name="T98" fmla="*/ 0 w 10000"/>
                <a:gd name="T99" fmla="*/ 0 h 8000"/>
                <a:gd name="T100" fmla="*/ 0 w 10000"/>
                <a:gd name="T101" fmla="*/ 0 h 80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000" h="8000">
                  <a:moveTo>
                    <a:pt x="0" y="0"/>
                  </a:moveTo>
                  <a:lnTo>
                    <a:pt x="0" y="7970"/>
                  </a:lnTo>
                  <a:lnTo>
                    <a:pt x="10000" y="8000"/>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4" name="Freeform 5"/>
            <p:cNvSpPr>
              <a:spLocks noEditPoints="1"/>
            </p:cNvSpPr>
            <p:nvPr/>
          </p:nvSpPr>
          <p:spPr bwMode="gray">
            <a:xfrm>
              <a:off x="0" y="1587"/>
              <a:ext cx="12192000" cy="6856413"/>
            </a:xfrm>
            <a:custGeom>
              <a:avLst/>
              <a:gdLst>
                <a:gd name="T0" fmla="*/ 0 w 15356"/>
                <a:gd name="T1" fmla="*/ 0 h 8638"/>
                <a:gd name="T2" fmla="*/ 0 w 15356"/>
                <a:gd name="T3" fmla="*/ 2147483647 h 8638"/>
                <a:gd name="T4" fmla="*/ 2147483647 w 15356"/>
                <a:gd name="T5" fmla="*/ 2147483647 h 8638"/>
                <a:gd name="T6" fmla="*/ 2147483647 w 15356"/>
                <a:gd name="T7" fmla="*/ 0 h 8638"/>
                <a:gd name="T8" fmla="*/ 0 w 15356"/>
                <a:gd name="T9" fmla="*/ 0 h 8638"/>
                <a:gd name="T10" fmla="*/ 2147483647 w 15356"/>
                <a:gd name="T11" fmla="*/ 2147483647 h 8638"/>
                <a:gd name="T12" fmla="*/ 2147483647 w 15356"/>
                <a:gd name="T13" fmla="*/ 2147483647 h 8638"/>
                <a:gd name="T14" fmla="*/ 2147483647 w 15356"/>
                <a:gd name="T15" fmla="*/ 2147483647 h 8638"/>
                <a:gd name="T16" fmla="*/ 2147483647 w 15356"/>
                <a:gd name="T17" fmla="*/ 2147483647 h 8638"/>
                <a:gd name="T18" fmla="*/ 2147483647 w 15356"/>
                <a:gd name="T19" fmla="*/ 2147483647 h 86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sp>
        <p:nvSpPr>
          <p:cNvPr id="15" name="Rectangle 14"/>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154956" y="2677645"/>
            <a:ext cx="4351023" cy="2283824"/>
          </a:xfrm>
        </p:spPr>
        <p:txBody>
          <a:bodyP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6" name="Date Placeholder 3"/>
          <p:cNvSpPr>
            <a:spLocks noGrp="1"/>
          </p:cNvSpPr>
          <p:nvPr>
            <p:ph type="dt" sz="half" idx="10"/>
          </p:nvPr>
        </p:nvSpPr>
        <p:spPr/>
        <p:txBody>
          <a:bodyPr/>
          <a:lstStyle>
            <a:lvl1pPr>
              <a:defRPr/>
            </a:lvl1pPr>
          </a:lstStyle>
          <a:p>
            <a:pPr>
              <a:defRPr/>
            </a:pPr>
            <a:fld id="{A4E0BA83-6171-45A6-AC27-DB44EBF054AD}" type="datetime1">
              <a:rPr lang="en-IN"/>
              <a:pPr>
                <a:defRPr/>
              </a:pPr>
              <a:t>21-05-2018</a:t>
            </a:fld>
            <a:endParaRPr lang="en-IN"/>
          </a:p>
        </p:txBody>
      </p:sp>
      <p:sp>
        <p:nvSpPr>
          <p:cNvPr id="17" name="Footer Placeholder 4"/>
          <p:cNvSpPr>
            <a:spLocks noGrp="1"/>
          </p:cNvSpPr>
          <p:nvPr>
            <p:ph type="ftr" sz="quarter" idx="11"/>
          </p:nvPr>
        </p:nvSpPr>
        <p:spPr/>
        <p:txBody>
          <a:bodyPr/>
          <a:lstStyle>
            <a:lvl1pPr>
              <a:defRPr/>
            </a:lvl1pPr>
          </a:lstStyle>
          <a:p>
            <a:pPr>
              <a:defRPr/>
            </a:pPr>
            <a:r>
              <a:rPr lang="en-IN"/>
              <a:t>© Indirect Taxes Committee, ICAI</a:t>
            </a:r>
          </a:p>
        </p:txBody>
      </p:sp>
      <p:sp>
        <p:nvSpPr>
          <p:cNvPr id="18" name="Slide Number Placeholder 5"/>
          <p:cNvSpPr>
            <a:spLocks noGrp="1"/>
          </p:cNvSpPr>
          <p:nvPr>
            <p:ph type="sldNum" sz="quarter" idx="12"/>
          </p:nvPr>
        </p:nvSpPr>
        <p:spPr/>
        <p:txBody>
          <a:bodyPr/>
          <a:lstStyle>
            <a:lvl1pPr>
              <a:defRPr/>
            </a:lvl1pPr>
          </a:lstStyle>
          <a:p>
            <a:fld id="{8CBF270C-5A2D-43E7-8B94-5AC427E345A5}" type="slidenum">
              <a:rPr lang="en-IN" altLang="en-US"/>
              <a:pPr/>
              <a:t>‹#›</a:t>
            </a:fld>
            <a:endParaRPr lang="en-IN" altLang="en-US"/>
          </a:p>
        </p:txBody>
      </p:sp>
    </p:spTree>
    <p:extLst>
      <p:ext uri="{BB962C8B-B14F-4D97-AF65-F5344CB8AC3E}">
        <p14:creationId xmlns:p14="http://schemas.microsoft.com/office/powerpoint/2010/main" val="2801196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307DC393-5759-4A7D-8575-505B07B841F2}" type="datetime1">
              <a:rPr lang="en-IN"/>
              <a:pPr>
                <a:defRPr/>
              </a:pPr>
              <a:t>21-05-2018</a:t>
            </a:fld>
            <a:endParaRPr lang="en-IN"/>
          </a:p>
        </p:txBody>
      </p:sp>
      <p:sp>
        <p:nvSpPr>
          <p:cNvPr id="6" name="Footer Placeholder 4"/>
          <p:cNvSpPr>
            <a:spLocks noGrp="1"/>
          </p:cNvSpPr>
          <p:nvPr>
            <p:ph type="ftr" sz="quarter" idx="11"/>
          </p:nvPr>
        </p:nvSpPr>
        <p:spPr/>
        <p:txBody>
          <a:bodyPr/>
          <a:lstStyle>
            <a:lvl1pPr>
              <a:defRPr/>
            </a:lvl1pPr>
          </a:lstStyle>
          <a:p>
            <a:pPr>
              <a:defRPr/>
            </a:pPr>
            <a:r>
              <a:rPr lang="en-IN"/>
              <a:t>© Indirect Taxes Committee, ICAI</a:t>
            </a:r>
          </a:p>
        </p:txBody>
      </p:sp>
      <p:sp>
        <p:nvSpPr>
          <p:cNvPr id="7" name="Slide Number Placeholder 5"/>
          <p:cNvSpPr>
            <a:spLocks noGrp="1"/>
          </p:cNvSpPr>
          <p:nvPr>
            <p:ph type="sldNum" sz="quarter" idx="12"/>
          </p:nvPr>
        </p:nvSpPr>
        <p:spPr/>
        <p:txBody>
          <a:bodyPr/>
          <a:lstStyle>
            <a:lvl1pPr>
              <a:defRPr/>
            </a:lvl1pPr>
          </a:lstStyle>
          <a:p>
            <a:fld id="{4503B3EB-7618-47C5-B09B-39E4155F9D28}" type="slidenum">
              <a:rPr lang="en-IN" altLang="en-US"/>
              <a:pPr/>
              <a:t>‹#›</a:t>
            </a:fld>
            <a:endParaRPr lang="en-IN" altLang="en-US"/>
          </a:p>
        </p:txBody>
      </p:sp>
    </p:spTree>
    <p:extLst>
      <p:ext uri="{BB962C8B-B14F-4D97-AF65-F5344CB8AC3E}">
        <p14:creationId xmlns:p14="http://schemas.microsoft.com/office/powerpoint/2010/main" val="1749624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406ED517-5A87-42B1-AA77-D1EB6CE52E87}" type="datetime1">
              <a:rPr lang="en-IN"/>
              <a:pPr>
                <a:defRPr/>
              </a:pPr>
              <a:t>21-05-2018</a:t>
            </a:fld>
            <a:endParaRPr lang="en-IN"/>
          </a:p>
        </p:txBody>
      </p:sp>
      <p:sp>
        <p:nvSpPr>
          <p:cNvPr id="8" name="Footer Placeholder 4"/>
          <p:cNvSpPr>
            <a:spLocks noGrp="1"/>
          </p:cNvSpPr>
          <p:nvPr>
            <p:ph type="ftr" sz="quarter" idx="11"/>
          </p:nvPr>
        </p:nvSpPr>
        <p:spPr/>
        <p:txBody>
          <a:bodyPr/>
          <a:lstStyle>
            <a:lvl1pPr>
              <a:defRPr/>
            </a:lvl1pPr>
          </a:lstStyle>
          <a:p>
            <a:pPr>
              <a:defRPr/>
            </a:pPr>
            <a:r>
              <a:rPr lang="en-IN"/>
              <a:t>© Indirect Taxes Committee, ICAI</a:t>
            </a:r>
          </a:p>
        </p:txBody>
      </p:sp>
      <p:sp>
        <p:nvSpPr>
          <p:cNvPr id="9" name="Slide Number Placeholder 5"/>
          <p:cNvSpPr>
            <a:spLocks noGrp="1"/>
          </p:cNvSpPr>
          <p:nvPr>
            <p:ph type="sldNum" sz="quarter" idx="12"/>
          </p:nvPr>
        </p:nvSpPr>
        <p:spPr/>
        <p:txBody>
          <a:bodyPr/>
          <a:lstStyle>
            <a:lvl1pPr>
              <a:defRPr/>
            </a:lvl1pPr>
          </a:lstStyle>
          <a:p>
            <a:fld id="{65701AC4-7F4B-4F10-8554-56837FEC1657}" type="slidenum">
              <a:rPr lang="en-IN" altLang="en-US"/>
              <a:pPr/>
              <a:t>‹#›</a:t>
            </a:fld>
            <a:endParaRPr lang="en-IN" altLang="en-US"/>
          </a:p>
        </p:txBody>
      </p:sp>
    </p:spTree>
    <p:extLst>
      <p:ext uri="{BB962C8B-B14F-4D97-AF65-F5344CB8AC3E}">
        <p14:creationId xmlns:p14="http://schemas.microsoft.com/office/powerpoint/2010/main" val="2387595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567578DB-04E9-4383-AA9D-1A00732D05B5}" type="datetime1">
              <a:rPr lang="en-IN"/>
              <a:pPr>
                <a:defRPr/>
              </a:pPr>
              <a:t>21-05-2018</a:t>
            </a:fld>
            <a:endParaRPr lang="en-IN"/>
          </a:p>
        </p:txBody>
      </p:sp>
      <p:sp>
        <p:nvSpPr>
          <p:cNvPr id="4" name="Footer Placeholder 4"/>
          <p:cNvSpPr>
            <a:spLocks noGrp="1"/>
          </p:cNvSpPr>
          <p:nvPr>
            <p:ph type="ftr" sz="quarter" idx="11"/>
          </p:nvPr>
        </p:nvSpPr>
        <p:spPr/>
        <p:txBody>
          <a:bodyPr/>
          <a:lstStyle>
            <a:lvl1pPr>
              <a:defRPr/>
            </a:lvl1pPr>
          </a:lstStyle>
          <a:p>
            <a:pPr>
              <a:defRPr/>
            </a:pPr>
            <a:r>
              <a:rPr lang="en-IN"/>
              <a:t>© Indirect Taxes Committee, ICAI</a:t>
            </a:r>
          </a:p>
        </p:txBody>
      </p:sp>
      <p:sp>
        <p:nvSpPr>
          <p:cNvPr id="5" name="Slide Number Placeholder 5"/>
          <p:cNvSpPr>
            <a:spLocks noGrp="1"/>
          </p:cNvSpPr>
          <p:nvPr>
            <p:ph type="sldNum" sz="quarter" idx="12"/>
          </p:nvPr>
        </p:nvSpPr>
        <p:spPr/>
        <p:txBody>
          <a:bodyPr/>
          <a:lstStyle>
            <a:lvl1pPr>
              <a:defRPr/>
            </a:lvl1pPr>
          </a:lstStyle>
          <a:p>
            <a:fld id="{2C90AAB0-06BA-408B-B768-9CA9371867E2}" type="slidenum">
              <a:rPr lang="en-IN" altLang="en-US"/>
              <a:pPr/>
              <a:t>‹#›</a:t>
            </a:fld>
            <a:endParaRPr lang="en-IN" altLang="en-US"/>
          </a:p>
        </p:txBody>
      </p:sp>
    </p:spTree>
    <p:extLst>
      <p:ext uri="{BB962C8B-B14F-4D97-AF65-F5344CB8AC3E}">
        <p14:creationId xmlns:p14="http://schemas.microsoft.com/office/powerpoint/2010/main" val="3203799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Date Placeholder 1"/>
          <p:cNvSpPr>
            <a:spLocks noGrp="1"/>
          </p:cNvSpPr>
          <p:nvPr>
            <p:ph type="dt" sz="half" idx="10"/>
          </p:nvPr>
        </p:nvSpPr>
        <p:spPr/>
        <p:txBody>
          <a:bodyPr/>
          <a:lstStyle>
            <a:lvl1pPr>
              <a:defRPr/>
            </a:lvl1pPr>
          </a:lstStyle>
          <a:p>
            <a:pPr>
              <a:defRPr/>
            </a:pPr>
            <a:fld id="{134B93D0-96B7-4F77-98D0-D093FE6C1241}" type="datetime1">
              <a:rPr lang="en-IN"/>
              <a:pPr>
                <a:defRPr/>
              </a:pPr>
              <a:t>21-05-2018</a:t>
            </a:fld>
            <a:endParaRPr lang="en-IN"/>
          </a:p>
        </p:txBody>
      </p:sp>
      <p:sp>
        <p:nvSpPr>
          <p:cNvPr id="4" name="Footer Placeholder 2"/>
          <p:cNvSpPr>
            <a:spLocks noGrp="1"/>
          </p:cNvSpPr>
          <p:nvPr>
            <p:ph type="ftr" sz="quarter" idx="11"/>
          </p:nvPr>
        </p:nvSpPr>
        <p:spPr/>
        <p:txBody>
          <a:bodyPr/>
          <a:lstStyle>
            <a:lvl1pPr>
              <a:defRPr>
                <a:solidFill>
                  <a:schemeClr val="tx2">
                    <a:lumMod val="75000"/>
                  </a:schemeClr>
                </a:solidFill>
              </a:defRPr>
            </a:lvl1pPr>
          </a:lstStyle>
          <a:p>
            <a:pPr>
              <a:defRPr/>
            </a:pPr>
            <a:r>
              <a:rPr lang="en-IN"/>
              <a:t>© Indirect Taxes Committee, ICAI</a:t>
            </a:r>
          </a:p>
        </p:txBody>
      </p:sp>
      <p:sp>
        <p:nvSpPr>
          <p:cNvPr id="5" name="Slide Number Placeholder 3"/>
          <p:cNvSpPr>
            <a:spLocks noGrp="1"/>
          </p:cNvSpPr>
          <p:nvPr>
            <p:ph type="sldNum" sz="quarter" idx="12"/>
          </p:nvPr>
        </p:nvSpPr>
        <p:spPr/>
        <p:txBody>
          <a:bodyPr/>
          <a:lstStyle>
            <a:lvl1pPr>
              <a:defRPr/>
            </a:lvl1pPr>
          </a:lstStyle>
          <a:p>
            <a:fld id="{6E308EC4-0D99-442D-8A6F-394856BF0B90}" type="slidenum">
              <a:rPr lang="en-IN" altLang="en-US"/>
              <a:pPr/>
              <a:t>‹#›</a:t>
            </a:fld>
            <a:endParaRPr lang="en-IN" altLang="en-US"/>
          </a:p>
        </p:txBody>
      </p:sp>
    </p:spTree>
    <p:extLst>
      <p:ext uri="{BB962C8B-B14F-4D97-AF65-F5344CB8AC3E}">
        <p14:creationId xmlns:p14="http://schemas.microsoft.com/office/powerpoint/2010/main" val="3489703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5" name="Group 23"/>
          <p:cNvGrpSpPr>
            <a:grpSpLocks/>
          </p:cNvGrpSpPr>
          <p:nvPr/>
        </p:nvGrpSpPr>
        <p:grpSpPr bwMode="auto">
          <a:xfrm>
            <a:off x="0" y="-1588"/>
            <a:ext cx="12192000" cy="6865938"/>
            <a:chOff x="0" y="-2373"/>
            <a:chExt cx="12192000" cy="6867027"/>
          </a:xfrm>
        </p:grpSpPr>
        <p:sp>
          <p:nvSpPr>
            <p:cNvPr id="6" name="Rectangle 5"/>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 name="Oval 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Rectangle 11"/>
            <p:cNvSpPr/>
            <p:nvPr/>
          </p:nvSpPr>
          <p:spPr>
            <a:xfrm>
              <a:off x="5713413" y="402504"/>
              <a:ext cx="6054725" cy="605409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a:spLocks/>
            </p:cNvSpPr>
            <p:nvPr/>
          </p:nvSpPr>
          <p:spPr bwMode="gray">
            <a:xfrm rot="-5677511">
              <a:off x="3140485" y="1826078"/>
              <a:ext cx="3299407" cy="440924"/>
            </a:xfrm>
            <a:custGeom>
              <a:avLst/>
              <a:gdLst>
                <a:gd name="T0" fmla="*/ 2147483647 w 10000"/>
                <a:gd name="T1" fmla="*/ 2147483647 h 5291"/>
                <a:gd name="T2" fmla="*/ 2147483647 w 10000"/>
                <a:gd name="T3" fmla="*/ 2147483647 h 5291"/>
                <a:gd name="T4" fmla="*/ 2147483647 w 10000"/>
                <a:gd name="T5" fmla="*/ 0 h 5291"/>
                <a:gd name="T6" fmla="*/ 2147483647 w 10000"/>
                <a:gd name="T7" fmla="*/ 0 h 5291"/>
                <a:gd name="T8" fmla="*/ 2147483647 w 10000"/>
                <a:gd name="T9" fmla="*/ 2147483647 h 5291"/>
                <a:gd name="T10" fmla="*/ 2147483647 w 10000"/>
                <a:gd name="T11" fmla="*/ 2147483647 h 5291"/>
                <a:gd name="T12" fmla="*/ 2147483647 w 10000"/>
                <a:gd name="T13" fmla="*/ 2147483647 h 5291"/>
                <a:gd name="T14" fmla="*/ 2147483647 w 10000"/>
                <a:gd name="T15" fmla="*/ 2147483647 h 5291"/>
                <a:gd name="T16" fmla="*/ 2147483647 w 10000"/>
                <a:gd name="T17" fmla="*/ 2147483647 h 5291"/>
                <a:gd name="T18" fmla="*/ 2147483647 w 10000"/>
                <a:gd name="T19" fmla="*/ 2147483647 h 5291"/>
                <a:gd name="T20" fmla="*/ 2147483647 w 10000"/>
                <a:gd name="T21" fmla="*/ 2147483647 h 5291"/>
                <a:gd name="T22" fmla="*/ 2147483647 w 10000"/>
                <a:gd name="T23" fmla="*/ 2147483647 h 5291"/>
                <a:gd name="T24" fmla="*/ 2147483647 w 10000"/>
                <a:gd name="T25" fmla="*/ 2147483647 h 5291"/>
                <a:gd name="T26" fmla="*/ 2147483647 w 10000"/>
                <a:gd name="T27" fmla="*/ 2147483647 h 5291"/>
                <a:gd name="T28" fmla="*/ 2147483647 w 10000"/>
                <a:gd name="T29" fmla="*/ 2147483647 h 5291"/>
                <a:gd name="T30" fmla="*/ 2147483647 w 10000"/>
                <a:gd name="T31" fmla="*/ 2147483647 h 5291"/>
                <a:gd name="T32" fmla="*/ 2147483647 w 10000"/>
                <a:gd name="T33" fmla="*/ 2147483647 h 5291"/>
                <a:gd name="T34" fmla="*/ 2147483647 w 10000"/>
                <a:gd name="T35" fmla="*/ 2147483647 h 5291"/>
                <a:gd name="T36" fmla="*/ 2147483647 w 10000"/>
                <a:gd name="T37" fmla="*/ 2147483647 h 5291"/>
                <a:gd name="T38" fmla="*/ 2147483647 w 10000"/>
                <a:gd name="T39" fmla="*/ 2147483647 h 5291"/>
                <a:gd name="T40" fmla="*/ 2147483647 w 10000"/>
                <a:gd name="T41" fmla="*/ 2147483647 h 5291"/>
                <a:gd name="T42" fmla="*/ 2147483647 w 10000"/>
                <a:gd name="T43" fmla="*/ 2147483647 h 5291"/>
                <a:gd name="T44" fmla="*/ 2147483647 w 10000"/>
                <a:gd name="T45" fmla="*/ 2147483647 h 5291"/>
                <a:gd name="T46" fmla="*/ 2147483647 w 10000"/>
                <a:gd name="T47" fmla="*/ 2147483647 h 5291"/>
                <a:gd name="T48" fmla="*/ 2147483647 w 10000"/>
                <a:gd name="T49" fmla="*/ 2147483647 h 5291"/>
                <a:gd name="T50" fmla="*/ 2147483647 w 10000"/>
                <a:gd name="T51" fmla="*/ 2147483647 h 5291"/>
                <a:gd name="T52" fmla="*/ 2147483647 w 10000"/>
                <a:gd name="T53" fmla="*/ 2147483647 h 5291"/>
                <a:gd name="T54" fmla="*/ 2147483647 w 10000"/>
                <a:gd name="T55" fmla="*/ 2147483647 h 5291"/>
                <a:gd name="T56" fmla="*/ 2147483647 w 10000"/>
                <a:gd name="T57" fmla="*/ 2147483647 h 5291"/>
                <a:gd name="T58" fmla="*/ 2147483647 w 10000"/>
                <a:gd name="T59" fmla="*/ 2147483647 h 5291"/>
                <a:gd name="T60" fmla="*/ 2147483647 w 10000"/>
                <a:gd name="T61" fmla="*/ 2147483647 h 5291"/>
                <a:gd name="T62" fmla="*/ 2147483647 w 10000"/>
                <a:gd name="T63" fmla="*/ 2147483647 h 5291"/>
                <a:gd name="T64" fmla="*/ 2147483647 w 10000"/>
                <a:gd name="T65" fmla="*/ 2147483647 h 5291"/>
                <a:gd name="T66" fmla="*/ 2147483647 w 10000"/>
                <a:gd name="T67" fmla="*/ 2147483647 h 5291"/>
                <a:gd name="T68" fmla="*/ 0 w 10000"/>
                <a:gd name="T69" fmla="*/ 2147483647 h 5291"/>
                <a:gd name="T70" fmla="*/ 2147483647 w 10000"/>
                <a:gd name="T71" fmla="*/ 2147483647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4" name="Freeform 5"/>
            <p:cNvSpPr>
              <a:spLocks/>
            </p:cNvSpPr>
            <p:nvPr/>
          </p:nvSpPr>
          <p:spPr bwMode="gray">
            <a:xfrm rot="-5400000">
              <a:off x="2229377" y="2801721"/>
              <a:ext cx="6053670" cy="1254558"/>
            </a:xfrm>
            <a:custGeom>
              <a:avLst/>
              <a:gdLst>
                <a:gd name="T0" fmla="*/ 0 w 10000"/>
                <a:gd name="T1" fmla="*/ 0 h 8000"/>
                <a:gd name="T2" fmla="*/ 0 w 10000"/>
                <a:gd name="T3" fmla="*/ 2147483647 h 8000"/>
                <a:gd name="T4" fmla="*/ 2147483647 w 10000"/>
                <a:gd name="T5" fmla="*/ 2147483647 h 8000"/>
                <a:gd name="T6" fmla="*/ 2147483647 w 10000"/>
                <a:gd name="T7" fmla="*/ 2147483647 h 8000"/>
                <a:gd name="T8" fmla="*/ 2147483647 w 10000"/>
                <a:gd name="T9" fmla="*/ 2147483647 h 8000"/>
                <a:gd name="T10" fmla="*/ 2147483647 w 10000"/>
                <a:gd name="T11" fmla="*/ 2147483647 h 8000"/>
                <a:gd name="T12" fmla="*/ 2147483647 w 10000"/>
                <a:gd name="T13" fmla="*/ 2147483647 h 8000"/>
                <a:gd name="T14" fmla="*/ 2147483647 w 10000"/>
                <a:gd name="T15" fmla="*/ 2147483647 h 8000"/>
                <a:gd name="T16" fmla="*/ 2147483647 w 10000"/>
                <a:gd name="T17" fmla="*/ 2147483647 h 8000"/>
                <a:gd name="T18" fmla="*/ 2147483647 w 10000"/>
                <a:gd name="T19" fmla="*/ 2147483647 h 8000"/>
                <a:gd name="T20" fmla="*/ 2147483647 w 10000"/>
                <a:gd name="T21" fmla="*/ 2147483647 h 8000"/>
                <a:gd name="T22" fmla="*/ 2147483647 w 10000"/>
                <a:gd name="T23" fmla="*/ 2147483647 h 8000"/>
                <a:gd name="T24" fmla="*/ 2147483647 w 10000"/>
                <a:gd name="T25" fmla="*/ 2147483647 h 8000"/>
                <a:gd name="T26" fmla="*/ 2147483647 w 10000"/>
                <a:gd name="T27" fmla="*/ 2147483647 h 8000"/>
                <a:gd name="T28" fmla="*/ 2147483647 w 10000"/>
                <a:gd name="T29" fmla="*/ 2147483647 h 8000"/>
                <a:gd name="T30" fmla="*/ 2147483647 w 10000"/>
                <a:gd name="T31" fmla="*/ 2147483647 h 8000"/>
                <a:gd name="T32" fmla="*/ 2147483647 w 10000"/>
                <a:gd name="T33" fmla="*/ 2147483647 h 8000"/>
                <a:gd name="T34" fmla="*/ 2147483647 w 10000"/>
                <a:gd name="T35" fmla="*/ 2147483647 h 8000"/>
                <a:gd name="T36" fmla="*/ 2147483647 w 10000"/>
                <a:gd name="T37" fmla="*/ 2147483647 h 8000"/>
                <a:gd name="T38" fmla="*/ 2147483647 w 10000"/>
                <a:gd name="T39" fmla="*/ 2147483647 h 8000"/>
                <a:gd name="T40" fmla="*/ 2147483647 w 10000"/>
                <a:gd name="T41" fmla="*/ 2147483647 h 8000"/>
                <a:gd name="T42" fmla="*/ 2147483647 w 10000"/>
                <a:gd name="T43" fmla="*/ 2147483647 h 8000"/>
                <a:gd name="T44" fmla="*/ 2147483647 w 10000"/>
                <a:gd name="T45" fmla="*/ 2147483647 h 8000"/>
                <a:gd name="T46" fmla="*/ 2147483647 w 10000"/>
                <a:gd name="T47" fmla="*/ 2147483647 h 8000"/>
                <a:gd name="T48" fmla="*/ 2147483647 w 10000"/>
                <a:gd name="T49" fmla="*/ 2147483647 h 8000"/>
                <a:gd name="T50" fmla="*/ 2147483647 w 10000"/>
                <a:gd name="T51" fmla="*/ 2147483647 h 8000"/>
                <a:gd name="T52" fmla="*/ 2147483647 w 10000"/>
                <a:gd name="T53" fmla="*/ 2147483647 h 8000"/>
                <a:gd name="T54" fmla="*/ 2147483647 w 10000"/>
                <a:gd name="T55" fmla="*/ 2147483647 h 8000"/>
                <a:gd name="T56" fmla="*/ 2147483647 w 10000"/>
                <a:gd name="T57" fmla="*/ 2147483647 h 8000"/>
                <a:gd name="T58" fmla="*/ 2147483647 w 10000"/>
                <a:gd name="T59" fmla="*/ 2147483647 h 8000"/>
                <a:gd name="T60" fmla="*/ 2147483647 w 10000"/>
                <a:gd name="T61" fmla="*/ 2147483647 h 8000"/>
                <a:gd name="T62" fmla="*/ 2147483647 w 10000"/>
                <a:gd name="T63" fmla="*/ 2147483647 h 8000"/>
                <a:gd name="T64" fmla="*/ 2147483647 w 10000"/>
                <a:gd name="T65" fmla="*/ 2147483647 h 8000"/>
                <a:gd name="T66" fmla="*/ 2147483647 w 10000"/>
                <a:gd name="T67" fmla="*/ 2147483647 h 8000"/>
                <a:gd name="T68" fmla="*/ 2147483647 w 10000"/>
                <a:gd name="T69" fmla="*/ 2147483647 h 8000"/>
                <a:gd name="T70" fmla="*/ 2147483647 w 10000"/>
                <a:gd name="T71" fmla="*/ 2147483647 h 8000"/>
                <a:gd name="T72" fmla="*/ 2147483647 w 10000"/>
                <a:gd name="T73" fmla="*/ 2147483647 h 8000"/>
                <a:gd name="T74" fmla="*/ 2147483647 w 10000"/>
                <a:gd name="T75" fmla="*/ 2147483647 h 8000"/>
                <a:gd name="T76" fmla="*/ 2147483647 w 10000"/>
                <a:gd name="T77" fmla="*/ 2147483647 h 8000"/>
                <a:gd name="T78" fmla="*/ 2147483647 w 10000"/>
                <a:gd name="T79" fmla="*/ 2147483647 h 8000"/>
                <a:gd name="T80" fmla="*/ 2147483647 w 10000"/>
                <a:gd name="T81" fmla="*/ 2147483647 h 8000"/>
                <a:gd name="T82" fmla="*/ 2147483647 w 10000"/>
                <a:gd name="T83" fmla="*/ 2147483647 h 8000"/>
                <a:gd name="T84" fmla="*/ 2147483647 w 10000"/>
                <a:gd name="T85" fmla="*/ 2147483647 h 8000"/>
                <a:gd name="T86" fmla="*/ 2147483647 w 10000"/>
                <a:gd name="T87" fmla="*/ 2147483647 h 8000"/>
                <a:gd name="T88" fmla="*/ 2147483647 w 10000"/>
                <a:gd name="T89" fmla="*/ 2147483647 h 8000"/>
                <a:gd name="T90" fmla="*/ 2147483647 w 10000"/>
                <a:gd name="T91" fmla="*/ 2147483647 h 8000"/>
                <a:gd name="T92" fmla="*/ 2147483647 w 10000"/>
                <a:gd name="T93" fmla="*/ 2147483647 h 8000"/>
                <a:gd name="T94" fmla="*/ 2147483647 w 10000"/>
                <a:gd name="T95" fmla="*/ 2147483647 h 8000"/>
                <a:gd name="T96" fmla="*/ 2147483647 w 10000"/>
                <a:gd name="T97" fmla="*/ 2147483647 h 8000"/>
                <a:gd name="T98" fmla="*/ 0 w 10000"/>
                <a:gd name="T99" fmla="*/ 0 h 8000"/>
                <a:gd name="T100" fmla="*/ 0 w 10000"/>
                <a:gd name="T101" fmla="*/ 0 h 80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000" h="8000">
                  <a:moveTo>
                    <a:pt x="0" y="0"/>
                  </a:moveTo>
                  <a:lnTo>
                    <a:pt x="0" y="7970"/>
                  </a:lnTo>
                  <a:lnTo>
                    <a:pt x="10000" y="8000"/>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5" name="Freeform 5"/>
            <p:cNvSpPr>
              <a:spLocks noEditPoints="1"/>
            </p:cNvSpPr>
            <p:nvPr/>
          </p:nvSpPr>
          <p:spPr bwMode="gray">
            <a:xfrm>
              <a:off x="0" y="1587"/>
              <a:ext cx="12192000" cy="6856413"/>
            </a:xfrm>
            <a:custGeom>
              <a:avLst/>
              <a:gdLst>
                <a:gd name="T0" fmla="*/ 0 w 15356"/>
                <a:gd name="T1" fmla="*/ 0 h 8638"/>
                <a:gd name="T2" fmla="*/ 0 w 15356"/>
                <a:gd name="T3" fmla="*/ 2147483647 h 8638"/>
                <a:gd name="T4" fmla="*/ 2147483647 w 15356"/>
                <a:gd name="T5" fmla="*/ 2147483647 h 8638"/>
                <a:gd name="T6" fmla="*/ 2147483647 w 15356"/>
                <a:gd name="T7" fmla="*/ 0 h 8638"/>
                <a:gd name="T8" fmla="*/ 0 w 15356"/>
                <a:gd name="T9" fmla="*/ 0 h 8638"/>
                <a:gd name="T10" fmla="*/ 2147483647 w 15356"/>
                <a:gd name="T11" fmla="*/ 2147483647 h 8638"/>
                <a:gd name="T12" fmla="*/ 2147483647 w 15356"/>
                <a:gd name="T13" fmla="*/ 2147483647 h 8638"/>
                <a:gd name="T14" fmla="*/ 2147483647 w 15356"/>
                <a:gd name="T15" fmla="*/ 2147483647 h 8638"/>
                <a:gd name="T16" fmla="*/ 2147483647 w 15356"/>
                <a:gd name="T17" fmla="*/ 2147483647 h 8638"/>
                <a:gd name="T18" fmla="*/ 2147483647 w 15356"/>
                <a:gd name="T19" fmla="*/ 2147483647 h 86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sp>
        <p:nvSpPr>
          <p:cNvPr id="16" name="Rectangle 15"/>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7" name="Date Placeholder 4"/>
          <p:cNvSpPr>
            <a:spLocks noGrp="1"/>
          </p:cNvSpPr>
          <p:nvPr>
            <p:ph type="dt" sz="half" idx="10"/>
          </p:nvPr>
        </p:nvSpPr>
        <p:spPr/>
        <p:txBody>
          <a:bodyPr/>
          <a:lstStyle>
            <a:lvl1pPr>
              <a:defRPr/>
            </a:lvl1pPr>
          </a:lstStyle>
          <a:p>
            <a:pPr>
              <a:defRPr/>
            </a:pPr>
            <a:fld id="{9ED5DA93-5CFA-4289-B8C3-B85D67CC3499}" type="datetime1">
              <a:rPr lang="en-IN"/>
              <a:pPr>
                <a:defRPr/>
              </a:pPr>
              <a:t>21-05-2018</a:t>
            </a:fld>
            <a:endParaRPr lang="en-IN"/>
          </a:p>
        </p:txBody>
      </p:sp>
      <p:sp>
        <p:nvSpPr>
          <p:cNvPr id="18" name="Footer Placeholder 5"/>
          <p:cNvSpPr>
            <a:spLocks noGrp="1"/>
          </p:cNvSpPr>
          <p:nvPr>
            <p:ph type="ftr" sz="quarter" idx="11"/>
          </p:nvPr>
        </p:nvSpPr>
        <p:spPr/>
        <p:txBody>
          <a:bodyPr/>
          <a:lstStyle>
            <a:lvl1pPr>
              <a:defRPr/>
            </a:lvl1pPr>
          </a:lstStyle>
          <a:p>
            <a:pPr>
              <a:defRPr/>
            </a:pPr>
            <a:r>
              <a:rPr lang="en-IN"/>
              <a:t>© Indirect Taxes Committee, ICAI</a:t>
            </a:r>
          </a:p>
        </p:txBody>
      </p:sp>
      <p:sp>
        <p:nvSpPr>
          <p:cNvPr id="19" name="Slide Number Placeholder 6"/>
          <p:cNvSpPr>
            <a:spLocks noGrp="1"/>
          </p:cNvSpPr>
          <p:nvPr>
            <p:ph type="sldNum" sz="quarter" idx="12"/>
          </p:nvPr>
        </p:nvSpPr>
        <p:spPr/>
        <p:txBody>
          <a:bodyPr/>
          <a:lstStyle>
            <a:lvl1pPr>
              <a:defRPr/>
            </a:lvl1pPr>
          </a:lstStyle>
          <a:p>
            <a:fld id="{777D0402-EA04-4886-9E51-13F540FCAD32}" type="slidenum">
              <a:rPr lang="en-IN" altLang="en-US"/>
              <a:pPr/>
              <a:t>‹#›</a:t>
            </a:fld>
            <a:endParaRPr lang="en-IN" altLang="en-US"/>
          </a:p>
        </p:txBody>
      </p:sp>
    </p:spTree>
    <p:extLst>
      <p:ext uri="{BB962C8B-B14F-4D97-AF65-F5344CB8AC3E}">
        <p14:creationId xmlns:p14="http://schemas.microsoft.com/office/powerpoint/2010/main" val="3667427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5" name="Group 23"/>
          <p:cNvGrpSpPr>
            <a:grpSpLocks/>
          </p:cNvGrpSpPr>
          <p:nvPr/>
        </p:nvGrpSpPr>
        <p:grpSpPr bwMode="auto">
          <a:xfrm>
            <a:off x="0" y="-1588"/>
            <a:ext cx="12192000" cy="6865938"/>
            <a:chOff x="0" y="-2373"/>
            <a:chExt cx="12192000" cy="6867027"/>
          </a:xfrm>
        </p:grpSpPr>
        <p:sp>
          <p:nvSpPr>
            <p:cNvPr id="6" name="Rectangle 5"/>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 name="Oval 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Rectangle 11"/>
            <p:cNvSpPr/>
            <p:nvPr/>
          </p:nvSpPr>
          <p:spPr>
            <a:xfrm>
              <a:off x="6172200" y="402504"/>
              <a:ext cx="5595938" cy="605409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a:spLocks/>
            </p:cNvSpPr>
            <p:nvPr/>
          </p:nvSpPr>
          <p:spPr bwMode="gray">
            <a:xfrm rot="-5400000">
              <a:off x="3295432" y="2801721"/>
              <a:ext cx="6053670" cy="1254558"/>
            </a:xfrm>
            <a:custGeom>
              <a:avLst/>
              <a:gdLst>
                <a:gd name="T0" fmla="*/ 0 w 10000"/>
                <a:gd name="T1" fmla="*/ 0 h 8000"/>
                <a:gd name="T2" fmla="*/ 0 w 10000"/>
                <a:gd name="T3" fmla="*/ 2147483647 h 8000"/>
                <a:gd name="T4" fmla="*/ 2147483647 w 10000"/>
                <a:gd name="T5" fmla="*/ 2147483647 h 8000"/>
                <a:gd name="T6" fmla="*/ 2147483647 w 10000"/>
                <a:gd name="T7" fmla="*/ 2147483647 h 8000"/>
                <a:gd name="T8" fmla="*/ 2147483647 w 10000"/>
                <a:gd name="T9" fmla="*/ 2147483647 h 8000"/>
                <a:gd name="T10" fmla="*/ 2147483647 w 10000"/>
                <a:gd name="T11" fmla="*/ 2147483647 h 8000"/>
                <a:gd name="T12" fmla="*/ 2147483647 w 10000"/>
                <a:gd name="T13" fmla="*/ 2147483647 h 8000"/>
                <a:gd name="T14" fmla="*/ 2147483647 w 10000"/>
                <a:gd name="T15" fmla="*/ 2147483647 h 8000"/>
                <a:gd name="T16" fmla="*/ 2147483647 w 10000"/>
                <a:gd name="T17" fmla="*/ 2147483647 h 8000"/>
                <a:gd name="T18" fmla="*/ 2147483647 w 10000"/>
                <a:gd name="T19" fmla="*/ 2147483647 h 8000"/>
                <a:gd name="T20" fmla="*/ 2147483647 w 10000"/>
                <a:gd name="T21" fmla="*/ 2147483647 h 8000"/>
                <a:gd name="T22" fmla="*/ 2147483647 w 10000"/>
                <a:gd name="T23" fmla="*/ 2147483647 h 8000"/>
                <a:gd name="T24" fmla="*/ 2147483647 w 10000"/>
                <a:gd name="T25" fmla="*/ 2147483647 h 8000"/>
                <a:gd name="T26" fmla="*/ 2147483647 w 10000"/>
                <a:gd name="T27" fmla="*/ 2147483647 h 8000"/>
                <a:gd name="T28" fmla="*/ 2147483647 w 10000"/>
                <a:gd name="T29" fmla="*/ 2147483647 h 8000"/>
                <a:gd name="T30" fmla="*/ 2147483647 w 10000"/>
                <a:gd name="T31" fmla="*/ 2147483647 h 8000"/>
                <a:gd name="T32" fmla="*/ 2147483647 w 10000"/>
                <a:gd name="T33" fmla="*/ 2147483647 h 8000"/>
                <a:gd name="T34" fmla="*/ 2147483647 w 10000"/>
                <a:gd name="T35" fmla="*/ 2147483647 h 8000"/>
                <a:gd name="T36" fmla="*/ 2147483647 w 10000"/>
                <a:gd name="T37" fmla="*/ 2147483647 h 8000"/>
                <a:gd name="T38" fmla="*/ 2147483647 w 10000"/>
                <a:gd name="T39" fmla="*/ 2147483647 h 8000"/>
                <a:gd name="T40" fmla="*/ 2147483647 w 10000"/>
                <a:gd name="T41" fmla="*/ 2147483647 h 8000"/>
                <a:gd name="T42" fmla="*/ 2147483647 w 10000"/>
                <a:gd name="T43" fmla="*/ 2147483647 h 8000"/>
                <a:gd name="T44" fmla="*/ 2147483647 w 10000"/>
                <a:gd name="T45" fmla="*/ 2147483647 h 8000"/>
                <a:gd name="T46" fmla="*/ 2147483647 w 10000"/>
                <a:gd name="T47" fmla="*/ 2147483647 h 8000"/>
                <a:gd name="T48" fmla="*/ 2147483647 w 10000"/>
                <a:gd name="T49" fmla="*/ 2147483647 h 8000"/>
                <a:gd name="T50" fmla="*/ 2147483647 w 10000"/>
                <a:gd name="T51" fmla="*/ 2147483647 h 8000"/>
                <a:gd name="T52" fmla="*/ 2147483647 w 10000"/>
                <a:gd name="T53" fmla="*/ 2147483647 h 8000"/>
                <a:gd name="T54" fmla="*/ 2147483647 w 10000"/>
                <a:gd name="T55" fmla="*/ 2147483647 h 8000"/>
                <a:gd name="T56" fmla="*/ 2147483647 w 10000"/>
                <a:gd name="T57" fmla="*/ 2147483647 h 8000"/>
                <a:gd name="T58" fmla="*/ 2147483647 w 10000"/>
                <a:gd name="T59" fmla="*/ 2147483647 h 8000"/>
                <a:gd name="T60" fmla="*/ 2147483647 w 10000"/>
                <a:gd name="T61" fmla="*/ 2147483647 h 8000"/>
                <a:gd name="T62" fmla="*/ 2147483647 w 10000"/>
                <a:gd name="T63" fmla="*/ 2147483647 h 8000"/>
                <a:gd name="T64" fmla="*/ 2147483647 w 10000"/>
                <a:gd name="T65" fmla="*/ 2147483647 h 8000"/>
                <a:gd name="T66" fmla="*/ 2147483647 w 10000"/>
                <a:gd name="T67" fmla="*/ 2147483647 h 8000"/>
                <a:gd name="T68" fmla="*/ 2147483647 w 10000"/>
                <a:gd name="T69" fmla="*/ 2147483647 h 8000"/>
                <a:gd name="T70" fmla="*/ 2147483647 w 10000"/>
                <a:gd name="T71" fmla="*/ 2147483647 h 8000"/>
                <a:gd name="T72" fmla="*/ 2147483647 w 10000"/>
                <a:gd name="T73" fmla="*/ 2147483647 h 8000"/>
                <a:gd name="T74" fmla="*/ 2147483647 w 10000"/>
                <a:gd name="T75" fmla="*/ 2147483647 h 8000"/>
                <a:gd name="T76" fmla="*/ 2147483647 w 10000"/>
                <a:gd name="T77" fmla="*/ 2147483647 h 8000"/>
                <a:gd name="T78" fmla="*/ 2147483647 w 10000"/>
                <a:gd name="T79" fmla="*/ 2147483647 h 8000"/>
                <a:gd name="T80" fmla="*/ 2147483647 w 10000"/>
                <a:gd name="T81" fmla="*/ 2147483647 h 8000"/>
                <a:gd name="T82" fmla="*/ 2147483647 w 10000"/>
                <a:gd name="T83" fmla="*/ 2147483647 h 8000"/>
                <a:gd name="T84" fmla="*/ 2147483647 w 10000"/>
                <a:gd name="T85" fmla="*/ 2147483647 h 8000"/>
                <a:gd name="T86" fmla="*/ 2147483647 w 10000"/>
                <a:gd name="T87" fmla="*/ 2147483647 h 8000"/>
                <a:gd name="T88" fmla="*/ 2147483647 w 10000"/>
                <a:gd name="T89" fmla="*/ 2147483647 h 8000"/>
                <a:gd name="T90" fmla="*/ 2147483647 w 10000"/>
                <a:gd name="T91" fmla="*/ 2147483647 h 8000"/>
                <a:gd name="T92" fmla="*/ 2147483647 w 10000"/>
                <a:gd name="T93" fmla="*/ 2147483647 h 8000"/>
                <a:gd name="T94" fmla="*/ 2147483647 w 10000"/>
                <a:gd name="T95" fmla="*/ 2147483647 h 8000"/>
                <a:gd name="T96" fmla="*/ 2147483647 w 10000"/>
                <a:gd name="T97" fmla="*/ 2147483647 h 8000"/>
                <a:gd name="T98" fmla="*/ 0 w 10000"/>
                <a:gd name="T99" fmla="*/ 0 h 8000"/>
                <a:gd name="T100" fmla="*/ 0 w 10000"/>
                <a:gd name="T101" fmla="*/ 0 h 80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000" h="8000">
                  <a:moveTo>
                    <a:pt x="0" y="0"/>
                  </a:moveTo>
                  <a:lnTo>
                    <a:pt x="0" y="7970"/>
                  </a:lnTo>
                  <a:lnTo>
                    <a:pt x="10000" y="8000"/>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4" name="Freeform 5"/>
            <p:cNvSpPr>
              <a:spLocks/>
            </p:cNvSpPr>
            <p:nvPr/>
          </p:nvSpPr>
          <p:spPr bwMode="gray">
            <a:xfrm rot="-5677511">
              <a:off x="4203594" y="1826078"/>
              <a:ext cx="3299407" cy="440924"/>
            </a:xfrm>
            <a:custGeom>
              <a:avLst/>
              <a:gdLst>
                <a:gd name="T0" fmla="*/ 2147483647 w 10000"/>
                <a:gd name="T1" fmla="*/ 2147483647 h 5291"/>
                <a:gd name="T2" fmla="*/ 2147483647 w 10000"/>
                <a:gd name="T3" fmla="*/ 2147483647 h 5291"/>
                <a:gd name="T4" fmla="*/ 2147483647 w 10000"/>
                <a:gd name="T5" fmla="*/ 0 h 5291"/>
                <a:gd name="T6" fmla="*/ 2147483647 w 10000"/>
                <a:gd name="T7" fmla="*/ 0 h 5291"/>
                <a:gd name="T8" fmla="*/ 2147483647 w 10000"/>
                <a:gd name="T9" fmla="*/ 2147483647 h 5291"/>
                <a:gd name="T10" fmla="*/ 2147483647 w 10000"/>
                <a:gd name="T11" fmla="*/ 2147483647 h 5291"/>
                <a:gd name="T12" fmla="*/ 2147483647 w 10000"/>
                <a:gd name="T13" fmla="*/ 2147483647 h 5291"/>
                <a:gd name="T14" fmla="*/ 2147483647 w 10000"/>
                <a:gd name="T15" fmla="*/ 2147483647 h 5291"/>
                <a:gd name="T16" fmla="*/ 2147483647 w 10000"/>
                <a:gd name="T17" fmla="*/ 2147483647 h 5291"/>
                <a:gd name="T18" fmla="*/ 2147483647 w 10000"/>
                <a:gd name="T19" fmla="*/ 2147483647 h 5291"/>
                <a:gd name="T20" fmla="*/ 2147483647 w 10000"/>
                <a:gd name="T21" fmla="*/ 2147483647 h 5291"/>
                <a:gd name="T22" fmla="*/ 2147483647 w 10000"/>
                <a:gd name="T23" fmla="*/ 2147483647 h 5291"/>
                <a:gd name="T24" fmla="*/ 2147483647 w 10000"/>
                <a:gd name="T25" fmla="*/ 2147483647 h 5291"/>
                <a:gd name="T26" fmla="*/ 2147483647 w 10000"/>
                <a:gd name="T27" fmla="*/ 2147483647 h 5291"/>
                <a:gd name="T28" fmla="*/ 2147483647 w 10000"/>
                <a:gd name="T29" fmla="*/ 2147483647 h 5291"/>
                <a:gd name="T30" fmla="*/ 2147483647 w 10000"/>
                <a:gd name="T31" fmla="*/ 2147483647 h 5291"/>
                <a:gd name="T32" fmla="*/ 2147483647 w 10000"/>
                <a:gd name="T33" fmla="*/ 2147483647 h 5291"/>
                <a:gd name="T34" fmla="*/ 2147483647 w 10000"/>
                <a:gd name="T35" fmla="*/ 2147483647 h 5291"/>
                <a:gd name="T36" fmla="*/ 2147483647 w 10000"/>
                <a:gd name="T37" fmla="*/ 2147483647 h 5291"/>
                <a:gd name="T38" fmla="*/ 2147483647 w 10000"/>
                <a:gd name="T39" fmla="*/ 2147483647 h 5291"/>
                <a:gd name="T40" fmla="*/ 2147483647 w 10000"/>
                <a:gd name="T41" fmla="*/ 2147483647 h 5291"/>
                <a:gd name="T42" fmla="*/ 2147483647 w 10000"/>
                <a:gd name="T43" fmla="*/ 2147483647 h 5291"/>
                <a:gd name="T44" fmla="*/ 2147483647 w 10000"/>
                <a:gd name="T45" fmla="*/ 2147483647 h 5291"/>
                <a:gd name="T46" fmla="*/ 2147483647 w 10000"/>
                <a:gd name="T47" fmla="*/ 2147483647 h 5291"/>
                <a:gd name="T48" fmla="*/ 2147483647 w 10000"/>
                <a:gd name="T49" fmla="*/ 2147483647 h 5291"/>
                <a:gd name="T50" fmla="*/ 2147483647 w 10000"/>
                <a:gd name="T51" fmla="*/ 2147483647 h 5291"/>
                <a:gd name="T52" fmla="*/ 2147483647 w 10000"/>
                <a:gd name="T53" fmla="*/ 2147483647 h 5291"/>
                <a:gd name="T54" fmla="*/ 2147483647 w 10000"/>
                <a:gd name="T55" fmla="*/ 2147483647 h 5291"/>
                <a:gd name="T56" fmla="*/ 2147483647 w 10000"/>
                <a:gd name="T57" fmla="*/ 2147483647 h 5291"/>
                <a:gd name="T58" fmla="*/ 2147483647 w 10000"/>
                <a:gd name="T59" fmla="*/ 2147483647 h 5291"/>
                <a:gd name="T60" fmla="*/ 2147483647 w 10000"/>
                <a:gd name="T61" fmla="*/ 2147483647 h 5291"/>
                <a:gd name="T62" fmla="*/ 2147483647 w 10000"/>
                <a:gd name="T63" fmla="*/ 2147483647 h 5291"/>
                <a:gd name="T64" fmla="*/ 2147483647 w 10000"/>
                <a:gd name="T65" fmla="*/ 2147483647 h 5291"/>
                <a:gd name="T66" fmla="*/ 2147483647 w 10000"/>
                <a:gd name="T67" fmla="*/ 2147483647 h 5291"/>
                <a:gd name="T68" fmla="*/ 0 w 10000"/>
                <a:gd name="T69" fmla="*/ 2147483647 h 5291"/>
                <a:gd name="T70" fmla="*/ 2147483647 w 10000"/>
                <a:gd name="T71" fmla="*/ 2147483647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5" name="Freeform 5"/>
            <p:cNvSpPr>
              <a:spLocks noEditPoints="1"/>
            </p:cNvSpPr>
            <p:nvPr/>
          </p:nvSpPr>
          <p:spPr bwMode="gray">
            <a:xfrm>
              <a:off x="0" y="1587"/>
              <a:ext cx="12192000" cy="6856413"/>
            </a:xfrm>
            <a:custGeom>
              <a:avLst/>
              <a:gdLst>
                <a:gd name="T0" fmla="*/ 0 w 15356"/>
                <a:gd name="T1" fmla="*/ 0 h 8638"/>
                <a:gd name="T2" fmla="*/ 0 w 15356"/>
                <a:gd name="T3" fmla="*/ 2147483647 h 8638"/>
                <a:gd name="T4" fmla="*/ 2147483647 w 15356"/>
                <a:gd name="T5" fmla="*/ 2147483647 h 8638"/>
                <a:gd name="T6" fmla="*/ 2147483647 w 15356"/>
                <a:gd name="T7" fmla="*/ 0 h 8638"/>
                <a:gd name="T8" fmla="*/ 0 w 15356"/>
                <a:gd name="T9" fmla="*/ 0 h 8638"/>
                <a:gd name="T10" fmla="*/ 2147483647 w 15356"/>
                <a:gd name="T11" fmla="*/ 2147483647 h 8638"/>
                <a:gd name="T12" fmla="*/ 2147483647 w 15356"/>
                <a:gd name="T13" fmla="*/ 2147483647 h 8638"/>
                <a:gd name="T14" fmla="*/ 2147483647 w 15356"/>
                <a:gd name="T15" fmla="*/ 2147483647 h 8638"/>
                <a:gd name="T16" fmla="*/ 2147483647 w 15356"/>
                <a:gd name="T17" fmla="*/ 2147483647 h 8638"/>
                <a:gd name="T18" fmla="*/ 2147483647 w 15356"/>
                <a:gd name="T19" fmla="*/ 2147483647 h 86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sp>
        <p:nvSpPr>
          <p:cNvPr id="16" name="Rectangle 15"/>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7" name="Date Placeholder 4"/>
          <p:cNvSpPr>
            <a:spLocks noGrp="1"/>
          </p:cNvSpPr>
          <p:nvPr>
            <p:ph type="dt" sz="half" idx="10"/>
          </p:nvPr>
        </p:nvSpPr>
        <p:spPr/>
        <p:txBody>
          <a:bodyPr/>
          <a:lstStyle>
            <a:lvl1pPr>
              <a:defRPr/>
            </a:lvl1pPr>
          </a:lstStyle>
          <a:p>
            <a:pPr>
              <a:defRPr/>
            </a:pPr>
            <a:fld id="{0A544FA0-ECEA-459F-B7C8-5D1B78583709}" type="datetime1">
              <a:rPr lang="en-IN"/>
              <a:pPr>
                <a:defRPr/>
              </a:pPr>
              <a:t>21-05-2018</a:t>
            </a:fld>
            <a:endParaRPr lang="en-IN"/>
          </a:p>
        </p:txBody>
      </p:sp>
      <p:sp>
        <p:nvSpPr>
          <p:cNvPr id="18" name="Footer Placeholder 5"/>
          <p:cNvSpPr>
            <a:spLocks noGrp="1"/>
          </p:cNvSpPr>
          <p:nvPr>
            <p:ph type="ftr" sz="quarter" idx="11"/>
          </p:nvPr>
        </p:nvSpPr>
        <p:spPr/>
        <p:txBody>
          <a:bodyPr/>
          <a:lstStyle>
            <a:lvl1pPr>
              <a:defRPr/>
            </a:lvl1pPr>
          </a:lstStyle>
          <a:p>
            <a:pPr>
              <a:defRPr/>
            </a:pPr>
            <a:r>
              <a:rPr lang="en-IN"/>
              <a:t>© Indirect Taxes Committee, ICAI</a:t>
            </a:r>
          </a:p>
        </p:txBody>
      </p:sp>
      <p:sp>
        <p:nvSpPr>
          <p:cNvPr id="19" name="Slide Number Placeholder 6"/>
          <p:cNvSpPr>
            <a:spLocks noGrp="1"/>
          </p:cNvSpPr>
          <p:nvPr>
            <p:ph type="sldNum" sz="quarter" idx="12"/>
          </p:nvPr>
        </p:nvSpPr>
        <p:spPr/>
        <p:txBody>
          <a:bodyPr/>
          <a:lstStyle>
            <a:lvl1pPr>
              <a:defRPr/>
            </a:lvl1pPr>
          </a:lstStyle>
          <a:p>
            <a:fld id="{7FA5A3D0-E251-454C-9ACE-E788CF250EC8}" type="slidenum">
              <a:rPr lang="en-IN" altLang="en-US"/>
              <a:pPr/>
              <a:t>‹#›</a:t>
            </a:fld>
            <a:endParaRPr lang="en-IN" altLang="en-US"/>
          </a:p>
        </p:txBody>
      </p:sp>
    </p:spTree>
    <p:extLst>
      <p:ext uri="{BB962C8B-B14F-4D97-AF65-F5344CB8AC3E}">
        <p14:creationId xmlns:p14="http://schemas.microsoft.com/office/powerpoint/2010/main" val="3935574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8"/>
          <p:cNvGrpSpPr>
            <a:grpSpLocks/>
          </p:cNvGrpSpPr>
          <p:nvPr/>
        </p:nvGrpSpPr>
        <p:grpSpPr bwMode="auto">
          <a:xfrm>
            <a:off x="0" y="-333375"/>
            <a:ext cx="12192000" cy="4414838"/>
            <a:chOff x="0" y="-298689"/>
            <a:chExt cx="12192000" cy="7163343"/>
          </a:xfrm>
        </p:grpSpPr>
        <p:sp>
          <p:nvSpPr>
            <p:cNvPr id="26" name="Rectangle 25"/>
            <p:cNvSpPr/>
            <p:nvPr/>
          </p:nvSpPr>
          <p:spPr>
            <a:xfrm>
              <a:off x="0" y="-298689"/>
              <a:ext cx="12168000" cy="6048957"/>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userDrawn="1"/>
          </p:nvSpPr>
          <p:spPr>
            <a:xfrm>
              <a:off x="7994651" y="196085"/>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51" name="Freeform 5"/>
            <p:cNvSpPr>
              <a:spLocks/>
            </p:cNvSpPr>
            <p:nvPr/>
          </p:nvSpPr>
          <p:spPr bwMode="gray">
            <a:xfrm rot="-589932">
              <a:off x="8490951" y="1797517"/>
              <a:ext cx="3299407" cy="440924"/>
            </a:xfrm>
            <a:custGeom>
              <a:avLst/>
              <a:gdLst>
                <a:gd name="T0" fmla="*/ 2147483647 w 10000"/>
                <a:gd name="T1" fmla="*/ 2147483647 h 5291"/>
                <a:gd name="T2" fmla="*/ 2147483647 w 10000"/>
                <a:gd name="T3" fmla="*/ 2147483647 h 5291"/>
                <a:gd name="T4" fmla="*/ 2147483647 w 10000"/>
                <a:gd name="T5" fmla="*/ 0 h 5291"/>
                <a:gd name="T6" fmla="*/ 2147483647 w 10000"/>
                <a:gd name="T7" fmla="*/ 0 h 5291"/>
                <a:gd name="T8" fmla="*/ 2147483647 w 10000"/>
                <a:gd name="T9" fmla="*/ 2147483647 h 5291"/>
                <a:gd name="T10" fmla="*/ 2147483647 w 10000"/>
                <a:gd name="T11" fmla="*/ 2147483647 h 5291"/>
                <a:gd name="T12" fmla="*/ 2147483647 w 10000"/>
                <a:gd name="T13" fmla="*/ 2147483647 h 5291"/>
                <a:gd name="T14" fmla="*/ 2147483647 w 10000"/>
                <a:gd name="T15" fmla="*/ 2147483647 h 5291"/>
                <a:gd name="T16" fmla="*/ 2147483647 w 10000"/>
                <a:gd name="T17" fmla="*/ 2147483647 h 5291"/>
                <a:gd name="T18" fmla="*/ 2147483647 w 10000"/>
                <a:gd name="T19" fmla="*/ 2147483647 h 5291"/>
                <a:gd name="T20" fmla="*/ 2147483647 w 10000"/>
                <a:gd name="T21" fmla="*/ 2147483647 h 5291"/>
                <a:gd name="T22" fmla="*/ 2147483647 w 10000"/>
                <a:gd name="T23" fmla="*/ 2147483647 h 5291"/>
                <a:gd name="T24" fmla="*/ 2147483647 w 10000"/>
                <a:gd name="T25" fmla="*/ 2147483647 h 5291"/>
                <a:gd name="T26" fmla="*/ 2147483647 w 10000"/>
                <a:gd name="T27" fmla="*/ 2147483647 h 5291"/>
                <a:gd name="T28" fmla="*/ 2147483647 w 10000"/>
                <a:gd name="T29" fmla="*/ 2147483647 h 5291"/>
                <a:gd name="T30" fmla="*/ 2147483647 w 10000"/>
                <a:gd name="T31" fmla="*/ 2147483647 h 5291"/>
                <a:gd name="T32" fmla="*/ 2147483647 w 10000"/>
                <a:gd name="T33" fmla="*/ 2147483647 h 5291"/>
                <a:gd name="T34" fmla="*/ 2147483647 w 10000"/>
                <a:gd name="T35" fmla="*/ 2147483647 h 5291"/>
                <a:gd name="T36" fmla="*/ 2147483647 w 10000"/>
                <a:gd name="T37" fmla="*/ 2147483647 h 5291"/>
                <a:gd name="T38" fmla="*/ 2147483647 w 10000"/>
                <a:gd name="T39" fmla="*/ 2147483647 h 5291"/>
                <a:gd name="T40" fmla="*/ 2147483647 w 10000"/>
                <a:gd name="T41" fmla="*/ 2147483647 h 5291"/>
                <a:gd name="T42" fmla="*/ 2147483647 w 10000"/>
                <a:gd name="T43" fmla="*/ 2147483647 h 5291"/>
                <a:gd name="T44" fmla="*/ 2147483647 w 10000"/>
                <a:gd name="T45" fmla="*/ 2147483647 h 5291"/>
                <a:gd name="T46" fmla="*/ 2147483647 w 10000"/>
                <a:gd name="T47" fmla="*/ 2147483647 h 5291"/>
                <a:gd name="T48" fmla="*/ 2147483647 w 10000"/>
                <a:gd name="T49" fmla="*/ 2147483647 h 5291"/>
                <a:gd name="T50" fmla="*/ 2147483647 w 10000"/>
                <a:gd name="T51" fmla="*/ 2147483647 h 5291"/>
                <a:gd name="T52" fmla="*/ 2147483647 w 10000"/>
                <a:gd name="T53" fmla="*/ 2147483647 h 5291"/>
                <a:gd name="T54" fmla="*/ 2147483647 w 10000"/>
                <a:gd name="T55" fmla="*/ 2147483647 h 5291"/>
                <a:gd name="T56" fmla="*/ 2147483647 w 10000"/>
                <a:gd name="T57" fmla="*/ 2147483647 h 5291"/>
                <a:gd name="T58" fmla="*/ 2147483647 w 10000"/>
                <a:gd name="T59" fmla="*/ 2147483647 h 5291"/>
                <a:gd name="T60" fmla="*/ 2147483647 w 10000"/>
                <a:gd name="T61" fmla="*/ 2147483647 h 5291"/>
                <a:gd name="T62" fmla="*/ 2147483647 w 10000"/>
                <a:gd name="T63" fmla="*/ 2147483647 h 5291"/>
                <a:gd name="T64" fmla="*/ 2147483647 w 10000"/>
                <a:gd name="T65" fmla="*/ 2147483647 h 5291"/>
                <a:gd name="T66" fmla="*/ 2147483647 w 10000"/>
                <a:gd name="T67" fmla="*/ 2147483647 h 5291"/>
                <a:gd name="T68" fmla="*/ 0 w 10000"/>
                <a:gd name="T69" fmla="*/ 2147483647 h 5291"/>
                <a:gd name="T70" fmla="*/ 2147483647 w 10000"/>
                <a:gd name="T71" fmla="*/ 2147483647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52" name="Freeform 5"/>
            <p:cNvSpPr>
              <a:spLocks/>
            </p:cNvSpPr>
            <p:nvPr/>
          </p:nvSpPr>
          <p:spPr bwMode="gray">
            <a:xfrm>
              <a:off x="459506" y="1866405"/>
              <a:ext cx="11277600" cy="4533900"/>
            </a:xfrm>
            <a:custGeom>
              <a:avLst/>
              <a:gdLst>
                <a:gd name="T0" fmla="*/ 0 w 7104"/>
                <a:gd name="T1" fmla="*/ 0 h 2856"/>
                <a:gd name="T2" fmla="*/ 0 w 7104"/>
                <a:gd name="T3" fmla="*/ 2147483647 h 2856"/>
                <a:gd name="T4" fmla="*/ 2147483647 w 7104"/>
                <a:gd name="T5" fmla="*/ 2147483647 h 2856"/>
                <a:gd name="T6" fmla="*/ 2147483647 w 7104"/>
                <a:gd name="T7" fmla="*/ 2147483647 h 2856"/>
                <a:gd name="T8" fmla="*/ 2147483647 w 7104"/>
                <a:gd name="T9" fmla="*/ 2147483647 h 2856"/>
                <a:gd name="T10" fmla="*/ 2147483647 w 7104"/>
                <a:gd name="T11" fmla="*/ 2147483647 h 2856"/>
                <a:gd name="T12" fmla="*/ 2147483647 w 7104"/>
                <a:gd name="T13" fmla="*/ 2147483647 h 2856"/>
                <a:gd name="T14" fmla="*/ 2147483647 w 7104"/>
                <a:gd name="T15" fmla="*/ 2147483647 h 2856"/>
                <a:gd name="T16" fmla="*/ 2147483647 w 7104"/>
                <a:gd name="T17" fmla="*/ 2147483647 h 2856"/>
                <a:gd name="T18" fmla="*/ 2147483647 w 7104"/>
                <a:gd name="T19" fmla="*/ 2147483647 h 2856"/>
                <a:gd name="T20" fmla="*/ 2147483647 w 7104"/>
                <a:gd name="T21" fmla="*/ 2147483647 h 2856"/>
                <a:gd name="T22" fmla="*/ 2147483647 w 7104"/>
                <a:gd name="T23" fmla="*/ 2147483647 h 2856"/>
                <a:gd name="T24" fmla="*/ 2147483647 w 7104"/>
                <a:gd name="T25" fmla="*/ 2147483647 h 2856"/>
                <a:gd name="T26" fmla="*/ 2147483647 w 7104"/>
                <a:gd name="T27" fmla="*/ 2147483647 h 2856"/>
                <a:gd name="T28" fmla="*/ 2147483647 w 7104"/>
                <a:gd name="T29" fmla="*/ 2147483647 h 2856"/>
                <a:gd name="T30" fmla="*/ 2147483647 w 7104"/>
                <a:gd name="T31" fmla="*/ 2147483647 h 2856"/>
                <a:gd name="T32" fmla="*/ 2147483647 w 7104"/>
                <a:gd name="T33" fmla="*/ 2147483647 h 2856"/>
                <a:gd name="T34" fmla="*/ 2147483647 w 7104"/>
                <a:gd name="T35" fmla="*/ 2147483647 h 2856"/>
                <a:gd name="T36" fmla="*/ 2147483647 w 7104"/>
                <a:gd name="T37" fmla="*/ 2147483647 h 2856"/>
                <a:gd name="T38" fmla="*/ 2147483647 w 7104"/>
                <a:gd name="T39" fmla="*/ 2147483647 h 2856"/>
                <a:gd name="T40" fmla="*/ 2147483647 w 7104"/>
                <a:gd name="T41" fmla="*/ 2147483647 h 2856"/>
                <a:gd name="T42" fmla="*/ 2147483647 w 7104"/>
                <a:gd name="T43" fmla="*/ 2147483647 h 2856"/>
                <a:gd name="T44" fmla="*/ 2147483647 w 7104"/>
                <a:gd name="T45" fmla="*/ 2147483647 h 2856"/>
                <a:gd name="T46" fmla="*/ 2147483647 w 7104"/>
                <a:gd name="T47" fmla="*/ 2147483647 h 2856"/>
                <a:gd name="T48" fmla="*/ 2147483647 w 7104"/>
                <a:gd name="T49" fmla="*/ 2147483647 h 2856"/>
                <a:gd name="T50" fmla="*/ 2147483647 w 7104"/>
                <a:gd name="T51" fmla="*/ 2147483647 h 2856"/>
                <a:gd name="T52" fmla="*/ 2147483647 w 7104"/>
                <a:gd name="T53" fmla="*/ 2147483647 h 2856"/>
                <a:gd name="T54" fmla="*/ 2147483647 w 7104"/>
                <a:gd name="T55" fmla="*/ 2147483647 h 2856"/>
                <a:gd name="T56" fmla="*/ 2147483647 w 7104"/>
                <a:gd name="T57" fmla="*/ 2147483647 h 2856"/>
                <a:gd name="T58" fmla="*/ 2147483647 w 7104"/>
                <a:gd name="T59" fmla="*/ 2147483647 h 2856"/>
                <a:gd name="T60" fmla="*/ 2147483647 w 7104"/>
                <a:gd name="T61" fmla="*/ 2147483647 h 2856"/>
                <a:gd name="T62" fmla="*/ 2147483647 w 7104"/>
                <a:gd name="T63" fmla="*/ 2147483647 h 2856"/>
                <a:gd name="T64" fmla="*/ 2147483647 w 7104"/>
                <a:gd name="T65" fmla="*/ 2147483647 h 2856"/>
                <a:gd name="T66" fmla="*/ 2147483647 w 7104"/>
                <a:gd name="T67" fmla="*/ 2147483647 h 2856"/>
                <a:gd name="T68" fmla="*/ 2147483647 w 7104"/>
                <a:gd name="T69" fmla="*/ 2147483647 h 2856"/>
                <a:gd name="T70" fmla="*/ 2147483647 w 7104"/>
                <a:gd name="T71" fmla="*/ 2147483647 h 2856"/>
                <a:gd name="T72" fmla="*/ 2147483647 w 7104"/>
                <a:gd name="T73" fmla="*/ 2147483647 h 2856"/>
                <a:gd name="T74" fmla="*/ 2147483647 w 7104"/>
                <a:gd name="T75" fmla="*/ 2147483647 h 2856"/>
                <a:gd name="T76" fmla="*/ 2147483647 w 7104"/>
                <a:gd name="T77" fmla="*/ 2147483647 h 2856"/>
                <a:gd name="T78" fmla="*/ 2147483647 w 7104"/>
                <a:gd name="T79" fmla="*/ 2147483647 h 2856"/>
                <a:gd name="T80" fmla="*/ 2147483647 w 7104"/>
                <a:gd name="T81" fmla="*/ 2147483647 h 2856"/>
                <a:gd name="T82" fmla="*/ 2147483647 w 7104"/>
                <a:gd name="T83" fmla="*/ 2147483647 h 2856"/>
                <a:gd name="T84" fmla="*/ 2147483647 w 7104"/>
                <a:gd name="T85" fmla="*/ 2147483647 h 2856"/>
                <a:gd name="T86" fmla="*/ 2147483647 w 7104"/>
                <a:gd name="T87" fmla="*/ 2147483647 h 2856"/>
                <a:gd name="T88" fmla="*/ 2147483647 w 7104"/>
                <a:gd name="T89" fmla="*/ 2147483647 h 2856"/>
                <a:gd name="T90" fmla="*/ 2147483647 w 7104"/>
                <a:gd name="T91" fmla="*/ 2147483647 h 2856"/>
                <a:gd name="T92" fmla="*/ 2147483647 w 7104"/>
                <a:gd name="T93" fmla="*/ 2147483647 h 2856"/>
                <a:gd name="T94" fmla="*/ 2147483647 w 7104"/>
                <a:gd name="T95" fmla="*/ 2147483647 h 2856"/>
                <a:gd name="T96" fmla="*/ 2147483647 w 7104"/>
                <a:gd name="T97" fmla="*/ 2147483647 h 2856"/>
                <a:gd name="T98" fmla="*/ 0 w 7104"/>
                <a:gd name="T99" fmla="*/ 0 h 2856"/>
                <a:gd name="T100" fmla="*/ 0 w 7104"/>
                <a:gd name="T101" fmla="*/ 0 h 285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104" h="2856">
                  <a:moveTo>
                    <a:pt x="0" y="0"/>
                  </a:moveTo>
                  <a:lnTo>
                    <a:pt x="0" y="2856"/>
                  </a:lnTo>
                  <a:lnTo>
                    <a:pt x="7104" y="2856"/>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53" name="Freeform 5"/>
            <p:cNvSpPr>
              <a:spLocks noEditPoints="1"/>
            </p:cNvSpPr>
            <p:nvPr/>
          </p:nvSpPr>
          <p:spPr bwMode="gray">
            <a:xfrm>
              <a:off x="0" y="1587"/>
              <a:ext cx="12192000" cy="6856413"/>
            </a:xfrm>
            <a:custGeom>
              <a:avLst/>
              <a:gdLst>
                <a:gd name="T0" fmla="*/ 0 w 15356"/>
                <a:gd name="T1" fmla="*/ 0 h 8638"/>
                <a:gd name="T2" fmla="*/ 0 w 15356"/>
                <a:gd name="T3" fmla="*/ 2147483647 h 8638"/>
                <a:gd name="T4" fmla="*/ 2147483647 w 15356"/>
                <a:gd name="T5" fmla="*/ 2147483647 h 8638"/>
                <a:gd name="T6" fmla="*/ 2147483647 w 15356"/>
                <a:gd name="T7" fmla="*/ 0 h 8638"/>
                <a:gd name="T8" fmla="*/ 0 w 15356"/>
                <a:gd name="T9" fmla="*/ 0 h 8638"/>
                <a:gd name="T10" fmla="*/ 2147483647 w 15356"/>
                <a:gd name="T11" fmla="*/ 2147483647 h 8638"/>
                <a:gd name="T12" fmla="*/ 2147483647 w 15356"/>
                <a:gd name="T13" fmla="*/ 2147483647 h 8638"/>
                <a:gd name="T14" fmla="*/ 2147483647 w 15356"/>
                <a:gd name="T15" fmla="*/ 2147483647 h 8638"/>
                <a:gd name="T16" fmla="*/ 2147483647 w 15356"/>
                <a:gd name="T17" fmla="*/ 2147483647 h 8638"/>
                <a:gd name="T18" fmla="*/ 2147483647 w 15356"/>
                <a:gd name="T19" fmla="*/ 2147483647 h 86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sp>
        <p:nvSpPr>
          <p:cNvPr id="1027" name="Title Placeholder 1"/>
          <p:cNvSpPr>
            <a:spLocks noGrp="1"/>
          </p:cNvSpPr>
          <p:nvPr>
            <p:ph type="title"/>
          </p:nvPr>
        </p:nvSpPr>
        <p:spPr bwMode="gray">
          <a:xfrm>
            <a:off x="1352550" y="352425"/>
            <a:ext cx="87614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p:cNvSpPr>
            <a:spLocks noGrp="1"/>
          </p:cNvSpPr>
          <p:nvPr>
            <p:ph type="body" idx="1"/>
          </p:nvPr>
        </p:nvSpPr>
        <p:spPr bwMode="auto">
          <a:xfrm>
            <a:off x="1216025" y="2243138"/>
            <a:ext cx="8761413"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10650538" y="6394450"/>
            <a:ext cx="990600" cy="304800"/>
          </a:xfrm>
          <a:prstGeom prst="rect">
            <a:avLst/>
          </a:prstGeom>
        </p:spPr>
        <p:txBody>
          <a:bodyPr vert="horz" lIns="91440" tIns="45720" rIns="91440" bIns="45720" rtlCol="0" anchor="t"/>
          <a:lstStyle>
            <a:lvl1pPr algn="r">
              <a:defRPr sz="1000" b="1" i="0">
                <a:solidFill>
                  <a:schemeClr val="accent1"/>
                </a:solidFill>
              </a:defRPr>
            </a:lvl1pPr>
          </a:lstStyle>
          <a:p>
            <a:pPr>
              <a:defRPr/>
            </a:pPr>
            <a:fld id="{99386A06-2072-450B-A4C7-D5182E152EA6}" type="datetime1">
              <a:rPr lang="en-IN"/>
              <a:pPr>
                <a:defRPr/>
              </a:pPr>
              <a:t>21-05-2018</a:t>
            </a:fld>
            <a:endParaRPr lang="en-IN"/>
          </a:p>
        </p:txBody>
      </p:sp>
      <p:sp>
        <p:nvSpPr>
          <p:cNvPr id="5" name="Footer Placeholder 4"/>
          <p:cNvSpPr>
            <a:spLocks noGrp="1"/>
          </p:cNvSpPr>
          <p:nvPr>
            <p:ph type="ftr" sz="quarter" idx="3"/>
          </p:nvPr>
        </p:nvSpPr>
        <p:spPr>
          <a:xfrm>
            <a:off x="528638" y="6391275"/>
            <a:ext cx="3859212" cy="304800"/>
          </a:xfrm>
          <a:prstGeom prst="rect">
            <a:avLst/>
          </a:prstGeom>
        </p:spPr>
        <p:txBody>
          <a:bodyPr vert="horz" lIns="91440" tIns="45720" rIns="91440" bIns="45720" rtlCol="0" anchor="b"/>
          <a:lstStyle>
            <a:lvl1pPr algn="l">
              <a:defRPr sz="1000" b="1" i="0">
                <a:solidFill>
                  <a:schemeClr val="accent1"/>
                </a:solidFill>
                <a:latin typeface="+mn-lt"/>
              </a:defRPr>
            </a:lvl1pPr>
          </a:lstStyle>
          <a:p>
            <a:pPr>
              <a:defRPr/>
            </a:pPr>
            <a:r>
              <a:rPr lang="en-IN"/>
              <a:t>© Indirect Taxes Committee, ICAI</a:t>
            </a:r>
          </a:p>
        </p:txBody>
      </p:sp>
      <p:sp>
        <p:nvSpPr>
          <p:cNvPr id="22" name="Rectangle 21"/>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088" y="295275"/>
            <a:ext cx="838200" cy="768350"/>
          </a:xfrm>
          <a:prstGeom prst="rect">
            <a:avLst/>
          </a:prstGeom>
        </p:spPr>
        <p:txBody>
          <a:bodyPr vert="horz" wrap="square" lIns="91440" tIns="45720" rIns="91440" bIns="45720" numCol="1" anchor="b" anchorCtr="0" compatLnSpc="1">
            <a:prstTxWarp prst="textNoShape">
              <a:avLst/>
            </a:prstTxWarp>
          </a:bodyPr>
          <a:lstStyle>
            <a:lvl1pPr algn="ctr">
              <a:defRPr sz="2800">
                <a:solidFill>
                  <a:schemeClr val="bg1"/>
                </a:solidFill>
                <a:latin typeface="Times New Roman" panose="02020603050405020304" pitchFamily="18" charset="0"/>
              </a:defRPr>
            </a:lvl1pPr>
          </a:lstStyle>
          <a:p>
            <a:fld id="{7BDDC27E-ED4A-4ED1-9805-5378A698DACF}" type="slidenum">
              <a:rPr lang="en-IN" altLang="en-US"/>
              <a:pPr/>
              <a:t>‹#›</a:t>
            </a:fld>
            <a:endParaRPr lang="en-IN" altLang="en-US"/>
          </a:p>
        </p:txBody>
      </p:sp>
    </p:spTree>
    <p:extLst>
      <p:ext uri="{BB962C8B-B14F-4D97-AF65-F5344CB8AC3E}">
        <p14:creationId xmlns:p14="http://schemas.microsoft.com/office/powerpoint/2010/main" val="6636900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dt="0"/>
  <p:txStyles>
    <p:titleStyle>
      <a:lvl1pPr algn="ctr" defTabSz="457200" rtl="0" eaLnBrk="0" fontAlgn="base" hangingPunct="0">
        <a:spcBef>
          <a:spcPct val="0"/>
        </a:spcBef>
        <a:spcAft>
          <a:spcPct val="0"/>
        </a:spcAft>
        <a:defRPr sz="3600" kern="1200">
          <a:solidFill>
            <a:schemeClr val="bg2"/>
          </a:solidFill>
          <a:latin typeface="+mj-lt"/>
          <a:ea typeface="+mj-ea"/>
          <a:cs typeface="+mj-cs"/>
        </a:defRPr>
      </a:lvl1pPr>
      <a:lvl2pPr algn="ctr" defTabSz="457200" rtl="0" eaLnBrk="0" fontAlgn="base" hangingPunct="0">
        <a:spcBef>
          <a:spcPct val="0"/>
        </a:spcBef>
        <a:spcAft>
          <a:spcPct val="0"/>
        </a:spcAft>
        <a:defRPr sz="3600">
          <a:solidFill>
            <a:schemeClr val="bg2"/>
          </a:solidFill>
          <a:latin typeface="Palatino Linotype" panose="02040502050505030304" pitchFamily="18" charset="0"/>
        </a:defRPr>
      </a:lvl2pPr>
      <a:lvl3pPr algn="ctr" defTabSz="457200" rtl="0" eaLnBrk="0" fontAlgn="base" hangingPunct="0">
        <a:spcBef>
          <a:spcPct val="0"/>
        </a:spcBef>
        <a:spcAft>
          <a:spcPct val="0"/>
        </a:spcAft>
        <a:defRPr sz="3600">
          <a:solidFill>
            <a:schemeClr val="bg2"/>
          </a:solidFill>
          <a:latin typeface="Palatino Linotype" panose="02040502050505030304" pitchFamily="18" charset="0"/>
        </a:defRPr>
      </a:lvl3pPr>
      <a:lvl4pPr algn="ctr" defTabSz="457200" rtl="0" eaLnBrk="0" fontAlgn="base" hangingPunct="0">
        <a:spcBef>
          <a:spcPct val="0"/>
        </a:spcBef>
        <a:spcAft>
          <a:spcPct val="0"/>
        </a:spcAft>
        <a:defRPr sz="3600">
          <a:solidFill>
            <a:schemeClr val="bg2"/>
          </a:solidFill>
          <a:latin typeface="Palatino Linotype" panose="02040502050505030304" pitchFamily="18" charset="0"/>
        </a:defRPr>
      </a:lvl4pPr>
      <a:lvl5pPr algn="ctr" defTabSz="457200" rtl="0" eaLnBrk="0" fontAlgn="base" hangingPunct="0">
        <a:spcBef>
          <a:spcPct val="0"/>
        </a:spcBef>
        <a:spcAft>
          <a:spcPct val="0"/>
        </a:spcAft>
        <a:defRPr sz="3600">
          <a:solidFill>
            <a:schemeClr val="bg2"/>
          </a:solidFill>
          <a:latin typeface="Palatino Linotype" panose="02040502050505030304"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idtc@icai.i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idtc.icai.org/" TargetMode="External"/><Relationship Id="rId2" Type="http://schemas.openxmlformats.org/officeDocument/2006/relationships/hyperlink" Target="mailto:idtc@icai.in"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a:xfrm>
            <a:off x="1207008" y="2459736"/>
            <a:ext cx="9848088" cy="950983"/>
          </a:xfrm>
        </p:spPr>
        <p:txBody>
          <a:bodyPr/>
          <a:lstStyle/>
          <a:p>
            <a:pPr eaLnBrk="1" hangingPunct="1"/>
            <a:r>
              <a:rPr lang="en-IN" altLang="en-US" dirty="0"/>
              <a:t>Standardised PPT on GST</a:t>
            </a:r>
            <a:endParaRPr lang="en-IN" altLang="en-US" sz="3600" dirty="0"/>
          </a:p>
        </p:txBody>
      </p:sp>
      <p:sp>
        <p:nvSpPr>
          <p:cNvPr id="3" name="Subtitle 2"/>
          <p:cNvSpPr>
            <a:spLocks noGrp="1"/>
          </p:cNvSpPr>
          <p:nvPr>
            <p:ph type="subTitle" idx="1"/>
          </p:nvPr>
        </p:nvSpPr>
        <p:spPr>
          <a:xfrm>
            <a:off x="2389188" y="4630738"/>
            <a:ext cx="9001125" cy="1655762"/>
          </a:xfrm>
        </p:spPr>
        <p:txBody>
          <a:bodyPr rtlCol="0">
            <a:noAutofit/>
          </a:bodyPr>
          <a:lstStyle/>
          <a:p>
            <a:pPr algn="r" eaLnBrk="1" fontAlgn="auto" hangingPunct="1">
              <a:spcAft>
                <a:spcPts val="0"/>
              </a:spcAft>
              <a:buFont typeface="Wingdings 3" charset="2"/>
              <a:buNone/>
              <a:defRPr/>
            </a:pPr>
            <a:r>
              <a:rPr lang="en-IN" sz="2400" i="1" dirty="0">
                <a:latin typeface="+mj-lt"/>
              </a:rPr>
              <a:t>Indirect Taxes Committee</a:t>
            </a:r>
          </a:p>
          <a:p>
            <a:pPr algn="r" eaLnBrk="1" fontAlgn="auto" hangingPunct="1">
              <a:spcAft>
                <a:spcPts val="0"/>
              </a:spcAft>
              <a:buFont typeface="Wingdings 3" charset="2"/>
              <a:buNone/>
              <a:defRPr/>
            </a:pPr>
            <a:r>
              <a:rPr lang="en-IN" sz="2400" i="1" dirty="0">
                <a:latin typeface="+mj-lt"/>
              </a:rPr>
              <a:t>The Institute of Chartered Accountants of India</a:t>
            </a:r>
          </a:p>
        </p:txBody>
      </p:sp>
    </p:spTree>
    <p:extLst>
      <p:ext uri="{BB962C8B-B14F-4D97-AF65-F5344CB8AC3E}">
        <p14:creationId xmlns:p14="http://schemas.microsoft.com/office/powerpoint/2010/main" val="1527374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6024" y="295275"/>
            <a:ext cx="8761413" cy="826700"/>
          </a:xfrm>
        </p:spPr>
        <p:txBody>
          <a:bodyPr/>
          <a:lstStyle/>
          <a:p>
            <a:r>
              <a:rPr lang="en-IN" sz="3200" b="1" dirty="0"/>
              <a:t>Article 254</a:t>
            </a:r>
            <a:endParaRPr lang="en-GB" sz="3200" b="1" dirty="0"/>
          </a:p>
        </p:txBody>
      </p:sp>
      <p:sp>
        <p:nvSpPr>
          <p:cNvPr id="3" name="Content Placeholder 2"/>
          <p:cNvSpPr>
            <a:spLocks noGrp="1"/>
          </p:cNvSpPr>
          <p:nvPr>
            <p:ph idx="1"/>
          </p:nvPr>
        </p:nvSpPr>
        <p:spPr>
          <a:xfrm>
            <a:off x="528638" y="1325880"/>
            <a:ext cx="11093386" cy="4584589"/>
          </a:xfrm>
        </p:spPr>
        <p:txBody>
          <a:bodyPr/>
          <a:lstStyle/>
          <a:p>
            <a:pPr marL="0" indent="0">
              <a:buNone/>
            </a:pPr>
            <a:r>
              <a:rPr lang="en-GB" sz="2600" b="1" u="sng" dirty="0">
                <a:latin typeface="+mj-lt"/>
              </a:rPr>
              <a:t>Inconsistency between laws made by Parliament and laws made by the State </a:t>
            </a:r>
            <a:r>
              <a:rPr lang="en-GB" sz="2600" b="1" u="sng" dirty="0"/>
              <a:t>Legislatures </a:t>
            </a:r>
            <a:r>
              <a:rPr lang="en-GB" sz="2600" b="1" u="sng" dirty="0">
                <a:latin typeface="+mj-lt"/>
              </a:rPr>
              <a:t>:</a:t>
            </a:r>
          </a:p>
          <a:p>
            <a:pPr algn="just"/>
            <a:r>
              <a:rPr lang="en-GB" sz="2600" dirty="0">
                <a:latin typeface="+mj-lt"/>
              </a:rPr>
              <a:t>If any provision of a law made by the Legislature of a State is repugnant to any provision of a law made by Parliament, or to any provision of an existing law with respect to one of the matters enumerated in the Concurrent List:</a:t>
            </a:r>
          </a:p>
          <a:p>
            <a:pPr lvl="1" algn="just"/>
            <a:r>
              <a:rPr lang="en-GB" sz="2600" dirty="0">
                <a:latin typeface="+mj-lt"/>
              </a:rPr>
              <a:t>The law made by Parliament shall prevail and the law made by the Legislature of the State shall, to the extent of the repugnancy, be void.</a:t>
            </a:r>
            <a:endParaRPr lang="en-IN" sz="2600" dirty="0">
              <a:latin typeface="+mj-lt"/>
            </a:endParaRPr>
          </a:p>
        </p:txBody>
      </p:sp>
      <p:sp>
        <p:nvSpPr>
          <p:cNvPr id="4" name="Footer Placeholder 3"/>
          <p:cNvSpPr>
            <a:spLocks noGrp="1"/>
          </p:cNvSpPr>
          <p:nvPr>
            <p:ph type="ftr" sz="quarter" idx="11"/>
          </p:nvPr>
        </p:nvSpPr>
        <p:spPr/>
        <p:txBody>
          <a:bodyPr/>
          <a:lstStyle/>
          <a:p>
            <a:pPr>
              <a:defRPr/>
            </a:pPr>
            <a:r>
              <a:rPr lang="en-IN"/>
              <a:t>© Indirect Taxes Committee, ICAI</a:t>
            </a:r>
          </a:p>
        </p:txBody>
      </p:sp>
      <p:sp>
        <p:nvSpPr>
          <p:cNvPr id="5" name="Slide Number Placeholder 4"/>
          <p:cNvSpPr>
            <a:spLocks noGrp="1"/>
          </p:cNvSpPr>
          <p:nvPr>
            <p:ph type="sldNum" sz="quarter" idx="12"/>
          </p:nvPr>
        </p:nvSpPr>
        <p:spPr/>
        <p:txBody>
          <a:bodyPr/>
          <a:lstStyle/>
          <a:p>
            <a:fld id="{2AC1C4F3-0758-4693-96D4-8901426768B0}" type="slidenum">
              <a:rPr lang="en-IN" altLang="en-US" smtClean="0"/>
              <a:pPr/>
              <a:t>10</a:t>
            </a:fld>
            <a:endParaRPr lang="en-IN" altLang="en-US"/>
          </a:p>
        </p:txBody>
      </p:sp>
    </p:spTree>
    <p:extLst>
      <p:ext uri="{BB962C8B-B14F-4D97-AF65-F5344CB8AC3E}">
        <p14:creationId xmlns:p14="http://schemas.microsoft.com/office/powerpoint/2010/main" val="1658432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3913" y="236925"/>
            <a:ext cx="9515062" cy="826700"/>
          </a:xfrm>
        </p:spPr>
        <p:txBody>
          <a:bodyPr/>
          <a:lstStyle/>
          <a:p>
            <a:r>
              <a:rPr lang="en-IN" sz="3200" b="1" dirty="0"/>
              <a:t>Amendments to List I vide 101st Constitutional Amendment Act</a:t>
            </a:r>
            <a:endParaRPr lang="en-GB" sz="32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1806494"/>
              </p:ext>
            </p:extLst>
          </p:nvPr>
        </p:nvGraphicFramePr>
        <p:xfrm>
          <a:off x="528638" y="1335024"/>
          <a:ext cx="11148250" cy="5056251"/>
        </p:xfrm>
        <a:graphic>
          <a:graphicData uri="http://schemas.openxmlformats.org/drawingml/2006/table">
            <a:tbl>
              <a:tblPr firstRow="1" bandRow="1">
                <a:tableStyleId>{00A15C55-8517-42AA-B614-E9B94910E393}</a:tableStyleId>
              </a:tblPr>
              <a:tblGrid>
                <a:gridCol w="1058901">
                  <a:extLst>
                    <a:ext uri="{9D8B030D-6E8A-4147-A177-3AD203B41FA5}">
                      <a16:colId xmlns:a16="http://schemas.microsoft.com/office/drawing/2014/main" val="3810149601"/>
                    </a:ext>
                  </a:extLst>
                </a:gridCol>
                <a:gridCol w="5053874">
                  <a:extLst>
                    <a:ext uri="{9D8B030D-6E8A-4147-A177-3AD203B41FA5}">
                      <a16:colId xmlns:a16="http://schemas.microsoft.com/office/drawing/2014/main" val="810551228"/>
                    </a:ext>
                  </a:extLst>
                </a:gridCol>
                <a:gridCol w="5035475">
                  <a:extLst>
                    <a:ext uri="{9D8B030D-6E8A-4147-A177-3AD203B41FA5}">
                      <a16:colId xmlns:a16="http://schemas.microsoft.com/office/drawing/2014/main" val="3581035159"/>
                    </a:ext>
                  </a:extLst>
                </a:gridCol>
              </a:tblGrid>
              <a:tr h="522161">
                <a:tc>
                  <a:txBody>
                    <a:bodyPr/>
                    <a:lstStyle/>
                    <a:p>
                      <a:pPr algn="ctr"/>
                      <a:r>
                        <a:rPr lang="en-IN" sz="2400" dirty="0">
                          <a:latin typeface="+mj-lt"/>
                        </a:rPr>
                        <a:t>Entry </a:t>
                      </a:r>
                      <a:endParaRPr lang="en-GB" sz="2400" dirty="0">
                        <a:latin typeface="+mj-lt"/>
                      </a:endParaRPr>
                    </a:p>
                  </a:txBody>
                  <a:tcPr>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a:r>
                        <a:rPr lang="en-IN" sz="2400" dirty="0">
                          <a:latin typeface="+mj-lt"/>
                        </a:rPr>
                        <a:t>Provision prior to amendment</a:t>
                      </a:r>
                      <a:endParaRPr lang="en-GB" sz="2400" dirty="0">
                        <a:latin typeface="+mj-lt"/>
                      </a:endParaRPr>
                    </a:p>
                  </a:txBody>
                  <a:tcPr>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a:r>
                        <a:rPr lang="en-IN" sz="2400" dirty="0">
                          <a:latin typeface="+mj-lt"/>
                        </a:rPr>
                        <a:t>Amendment </a:t>
                      </a:r>
                      <a:endParaRPr lang="en-GB" sz="2400" dirty="0">
                        <a:latin typeface="+mj-lt"/>
                      </a:endParaRPr>
                    </a:p>
                  </a:txBody>
                  <a:tcPr>
                    <a:lnB w="127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46545706"/>
                  </a:ext>
                </a:extLst>
              </a:tr>
              <a:tr h="4534090">
                <a:tc>
                  <a:txBody>
                    <a:bodyPr/>
                    <a:lstStyle/>
                    <a:p>
                      <a:pPr algn="just"/>
                      <a:r>
                        <a:rPr lang="en-IN" sz="2400" dirty="0">
                          <a:latin typeface="+mj-lt"/>
                        </a:rPr>
                        <a:t>Entry 84 </a:t>
                      </a:r>
                      <a:endParaRPr lang="en-GB" sz="2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GB" sz="2400" dirty="0">
                          <a:latin typeface="+mj-lt"/>
                        </a:rPr>
                        <a:t>Duties of excise on tobacco and other goods manufactured or produced in India except:</a:t>
                      </a:r>
                    </a:p>
                    <a:p>
                      <a:pPr algn="just"/>
                      <a:endParaRPr lang="en-GB" sz="2400" dirty="0">
                        <a:latin typeface="+mj-lt"/>
                      </a:endParaRPr>
                    </a:p>
                    <a:p>
                      <a:pPr algn="just"/>
                      <a:r>
                        <a:rPr lang="en-GB" sz="2400" dirty="0">
                          <a:latin typeface="+mj-lt"/>
                        </a:rPr>
                        <a:t>(a) alcoholic liquors for human consumption; </a:t>
                      </a:r>
                    </a:p>
                    <a:p>
                      <a:pPr algn="just"/>
                      <a:r>
                        <a:rPr lang="en-GB" sz="2400" dirty="0">
                          <a:latin typeface="+mj-lt"/>
                        </a:rPr>
                        <a:t>(b) opium, Indian hemp and other narcotic drugs and narcotics, </a:t>
                      </a:r>
                    </a:p>
                    <a:p>
                      <a:pPr algn="just"/>
                      <a:r>
                        <a:rPr lang="en-GB" sz="2400" dirty="0">
                          <a:latin typeface="+mj-lt"/>
                        </a:rPr>
                        <a:t>but including medicinal and toilet preparations containing alcohol or any substance included in sub-paragraph (b) of this entry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GB" sz="2400" dirty="0">
                          <a:latin typeface="+mj-lt"/>
                        </a:rPr>
                        <a:t>Duties of excise on the following goods manufactured or produced in India, namely:</a:t>
                      </a:r>
                    </a:p>
                    <a:p>
                      <a:pPr algn="just"/>
                      <a:endParaRPr lang="en-GB" sz="2400" dirty="0">
                        <a:latin typeface="+mj-lt"/>
                      </a:endParaRPr>
                    </a:p>
                    <a:p>
                      <a:pPr algn="just"/>
                      <a:r>
                        <a:rPr lang="en-GB" sz="2400" dirty="0">
                          <a:latin typeface="+mj-lt"/>
                        </a:rPr>
                        <a:t>(a) petroleum crude; </a:t>
                      </a:r>
                    </a:p>
                    <a:p>
                      <a:pPr algn="just"/>
                      <a:r>
                        <a:rPr lang="en-GB" sz="2400" dirty="0">
                          <a:latin typeface="+mj-lt"/>
                        </a:rPr>
                        <a:t>(b) high speed diesel; </a:t>
                      </a:r>
                    </a:p>
                    <a:p>
                      <a:pPr algn="just"/>
                      <a:r>
                        <a:rPr lang="en-GB" sz="2400" dirty="0">
                          <a:latin typeface="+mj-lt"/>
                        </a:rPr>
                        <a:t>(c) motor spirit (commonly known as petrol); </a:t>
                      </a:r>
                    </a:p>
                    <a:p>
                      <a:pPr algn="just"/>
                      <a:r>
                        <a:rPr lang="en-GB" sz="2400" dirty="0">
                          <a:latin typeface="+mj-lt"/>
                        </a:rPr>
                        <a:t>(d) natural gas; </a:t>
                      </a:r>
                    </a:p>
                    <a:p>
                      <a:pPr algn="just"/>
                      <a:r>
                        <a:rPr lang="en-GB" sz="2400" dirty="0">
                          <a:latin typeface="+mj-lt"/>
                        </a:rPr>
                        <a:t>(e) aviation turbine fuel; and </a:t>
                      </a:r>
                    </a:p>
                    <a:p>
                      <a:pPr algn="just"/>
                      <a:r>
                        <a:rPr lang="en-GB" sz="2400" dirty="0">
                          <a:latin typeface="+mj-lt"/>
                        </a:rPr>
                        <a:t>(f) tobacco and tobacco products."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4255693"/>
                  </a:ext>
                </a:extLst>
              </a:tr>
            </a:tbl>
          </a:graphicData>
        </a:graphic>
      </p:graphicFrame>
      <p:sp>
        <p:nvSpPr>
          <p:cNvPr id="5" name="Slide Number Placeholder 4"/>
          <p:cNvSpPr>
            <a:spLocks noGrp="1"/>
          </p:cNvSpPr>
          <p:nvPr>
            <p:ph type="sldNum" sz="quarter" idx="12"/>
          </p:nvPr>
        </p:nvSpPr>
        <p:spPr/>
        <p:txBody>
          <a:bodyPr/>
          <a:lstStyle/>
          <a:p>
            <a:fld id="{2AC1C4F3-0758-4693-96D4-8901426768B0}" type="slidenum">
              <a:rPr lang="en-IN" altLang="en-US" smtClean="0"/>
              <a:pPr/>
              <a:t>11</a:t>
            </a:fld>
            <a:endParaRPr lang="en-IN" altLang="en-US"/>
          </a:p>
        </p:txBody>
      </p:sp>
      <p:sp>
        <p:nvSpPr>
          <p:cNvPr id="7" name="Footer Placeholder 3"/>
          <p:cNvSpPr>
            <a:spLocks noGrp="1"/>
          </p:cNvSpPr>
          <p:nvPr>
            <p:ph type="ftr" sz="quarter" idx="11"/>
          </p:nvPr>
        </p:nvSpPr>
        <p:spPr>
          <a:xfrm>
            <a:off x="528638" y="6391275"/>
            <a:ext cx="3859212" cy="304800"/>
          </a:xfrm>
        </p:spPr>
        <p:txBody>
          <a:bodyPr/>
          <a:lstStyle/>
          <a:p>
            <a:pPr>
              <a:defRPr/>
            </a:pPr>
            <a:r>
              <a:rPr lang="en-IN" dirty="0"/>
              <a:t>© Indirect Taxes Committee, ICAI</a:t>
            </a:r>
          </a:p>
        </p:txBody>
      </p:sp>
    </p:spTree>
    <p:extLst>
      <p:ext uri="{BB962C8B-B14F-4D97-AF65-F5344CB8AC3E}">
        <p14:creationId xmlns:p14="http://schemas.microsoft.com/office/powerpoint/2010/main" val="1719612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1083" y="236925"/>
            <a:ext cx="8761413" cy="826700"/>
          </a:xfrm>
        </p:spPr>
        <p:txBody>
          <a:bodyPr/>
          <a:lstStyle/>
          <a:p>
            <a:r>
              <a:rPr lang="en-IN" sz="3200" b="1" dirty="0"/>
              <a:t>Amendments to List I </a:t>
            </a:r>
            <a:r>
              <a:rPr lang="en-IN" sz="3200" b="1" dirty="0" err="1"/>
              <a:t>Cont</a:t>
            </a:r>
            <a:r>
              <a:rPr lang="en-IN" sz="3200" b="1" dirty="0"/>
              <a:t>…</a:t>
            </a:r>
            <a:endParaRPr lang="en-GB" sz="32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86624039"/>
              </p:ext>
            </p:extLst>
          </p:nvPr>
        </p:nvGraphicFramePr>
        <p:xfrm>
          <a:off x="528638" y="1289303"/>
          <a:ext cx="11129962" cy="5101970"/>
        </p:xfrm>
        <a:graphic>
          <a:graphicData uri="http://schemas.openxmlformats.org/drawingml/2006/table">
            <a:tbl>
              <a:tblPr firstRow="1" bandRow="1">
                <a:tableStyleId>{00A15C55-8517-42AA-B614-E9B94910E393}</a:tableStyleId>
              </a:tblPr>
              <a:tblGrid>
                <a:gridCol w="1497963">
                  <a:extLst>
                    <a:ext uri="{9D8B030D-6E8A-4147-A177-3AD203B41FA5}">
                      <a16:colId xmlns:a16="http://schemas.microsoft.com/office/drawing/2014/main" val="3810149601"/>
                    </a:ext>
                  </a:extLst>
                </a:gridCol>
                <a:gridCol w="6923851">
                  <a:extLst>
                    <a:ext uri="{9D8B030D-6E8A-4147-A177-3AD203B41FA5}">
                      <a16:colId xmlns:a16="http://schemas.microsoft.com/office/drawing/2014/main" val="810551228"/>
                    </a:ext>
                  </a:extLst>
                </a:gridCol>
                <a:gridCol w="2708148">
                  <a:extLst>
                    <a:ext uri="{9D8B030D-6E8A-4147-A177-3AD203B41FA5}">
                      <a16:colId xmlns:a16="http://schemas.microsoft.com/office/drawing/2014/main" val="3581035159"/>
                    </a:ext>
                  </a:extLst>
                </a:gridCol>
              </a:tblGrid>
              <a:tr h="576744">
                <a:tc>
                  <a:txBody>
                    <a:bodyPr/>
                    <a:lstStyle/>
                    <a:p>
                      <a:pPr algn="ctr"/>
                      <a:r>
                        <a:rPr lang="en-IN" sz="2200" dirty="0">
                          <a:latin typeface="+mj-lt"/>
                        </a:rPr>
                        <a:t>Entry </a:t>
                      </a:r>
                      <a:endParaRPr lang="en-GB" sz="2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a:r>
                        <a:rPr lang="en-IN" sz="2200" dirty="0">
                          <a:latin typeface="+mj-lt"/>
                        </a:rPr>
                        <a:t>Provision prior to amendment</a:t>
                      </a:r>
                      <a:endParaRPr lang="en-GB" sz="2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a:r>
                        <a:rPr lang="en-IN" sz="2200" dirty="0">
                          <a:latin typeface="+mj-lt"/>
                        </a:rPr>
                        <a:t>Amendment </a:t>
                      </a:r>
                      <a:endParaRPr lang="en-GB" sz="2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46545706"/>
                  </a:ext>
                </a:extLst>
              </a:tr>
              <a:tr h="931664">
                <a:tc>
                  <a:txBody>
                    <a:bodyPr/>
                    <a:lstStyle/>
                    <a:p>
                      <a:r>
                        <a:rPr lang="en-IN" sz="2200" dirty="0">
                          <a:latin typeface="+mj-lt"/>
                        </a:rPr>
                        <a:t>Entry 92</a:t>
                      </a:r>
                      <a:endParaRPr lang="en-GB" sz="2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GB" sz="2200" dirty="0">
                          <a:latin typeface="+mj-lt"/>
                        </a:rPr>
                        <a:t>Taxes on sale or purchase of newspaper and advertisements published therein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N" sz="2200" dirty="0">
                          <a:latin typeface="+mj-lt"/>
                        </a:rPr>
                        <a:t>Omitted </a:t>
                      </a:r>
                      <a:endParaRPr lang="en-GB" sz="2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14163245"/>
                  </a:ext>
                </a:extLst>
              </a:tr>
              <a:tr h="532379">
                <a:tc>
                  <a:txBody>
                    <a:bodyPr/>
                    <a:lstStyle/>
                    <a:p>
                      <a:r>
                        <a:rPr lang="en-IN" sz="2200" dirty="0">
                          <a:latin typeface="+mj-lt"/>
                        </a:rPr>
                        <a:t>Entry 92 C</a:t>
                      </a:r>
                      <a:endParaRPr lang="en-GB" sz="2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GB" sz="2200" dirty="0">
                          <a:latin typeface="+mj-lt"/>
                        </a:rPr>
                        <a:t>Taxes on services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N" sz="2200" dirty="0">
                          <a:latin typeface="+mj-lt"/>
                        </a:rPr>
                        <a:t>Omitted </a:t>
                      </a:r>
                      <a:endParaRPr lang="en-GB" sz="2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12243654"/>
                  </a:ext>
                </a:extLst>
              </a:tr>
              <a:tr h="1330950">
                <a:tc>
                  <a:txBody>
                    <a:bodyPr/>
                    <a:lstStyle/>
                    <a:p>
                      <a:r>
                        <a:rPr lang="en-IN" sz="2200" dirty="0">
                          <a:latin typeface="+mj-lt"/>
                        </a:rPr>
                        <a:t>Entry 92A</a:t>
                      </a:r>
                      <a:endParaRPr lang="en-GB" sz="2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GB" sz="2200" dirty="0">
                          <a:latin typeface="+mj-lt"/>
                        </a:rPr>
                        <a:t>Taxes on the sale or purchase of goods other than newspapers, where such sale or purchase takes place in the course of inter-State trade or commerce.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N" sz="2200" dirty="0">
                          <a:latin typeface="+mj-lt"/>
                        </a:rPr>
                        <a:t>No Change</a:t>
                      </a:r>
                      <a:endParaRPr lang="en-GB" sz="2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99238921"/>
                  </a:ext>
                </a:extLst>
              </a:tr>
              <a:tr h="1730233">
                <a:tc>
                  <a:txBody>
                    <a:bodyPr/>
                    <a:lstStyle/>
                    <a:p>
                      <a:r>
                        <a:rPr lang="en-IN" sz="2200" dirty="0">
                          <a:latin typeface="+mj-lt"/>
                        </a:rPr>
                        <a:t>Entry 92 B </a:t>
                      </a:r>
                      <a:endParaRPr lang="en-GB" sz="2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GB" sz="2200" dirty="0">
                          <a:latin typeface="+mj-lt"/>
                        </a:rPr>
                        <a:t>Taxes on the consignments of goods (whether the consignment is to the person making it or to any other person), where such consignment takes place in the course of inter-State trade or commerce.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N" sz="2200" dirty="0">
                          <a:latin typeface="+mj-lt"/>
                        </a:rPr>
                        <a:t>No Change</a:t>
                      </a:r>
                      <a:endParaRPr lang="en-GB" sz="2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83727290"/>
                  </a:ext>
                </a:extLst>
              </a:tr>
            </a:tbl>
          </a:graphicData>
        </a:graphic>
      </p:graphicFrame>
      <p:sp>
        <p:nvSpPr>
          <p:cNvPr id="5" name="Slide Number Placeholder 4"/>
          <p:cNvSpPr>
            <a:spLocks noGrp="1"/>
          </p:cNvSpPr>
          <p:nvPr>
            <p:ph type="sldNum" sz="quarter" idx="12"/>
          </p:nvPr>
        </p:nvSpPr>
        <p:spPr/>
        <p:txBody>
          <a:bodyPr/>
          <a:lstStyle/>
          <a:p>
            <a:fld id="{2AC1C4F3-0758-4693-96D4-8901426768B0}" type="slidenum">
              <a:rPr lang="en-IN" altLang="en-US" smtClean="0"/>
              <a:pPr/>
              <a:t>12</a:t>
            </a:fld>
            <a:endParaRPr lang="en-IN" altLang="en-US"/>
          </a:p>
        </p:txBody>
      </p:sp>
      <p:sp>
        <p:nvSpPr>
          <p:cNvPr id="7" name="Footer Placeholder 3"/>
          <p:cNvSpPr>
            <a:spLocks noGrp="1"/>
          </p:cNvSpPr>
          <p:nvPr>
            <p:ph type="ftr" sz="quarter" idx="11"/>
          </p:nvPr>
        </p:nvSpPr>
        <p:spPr>
          <a:xfrm>
            <a:off x="528638" y="6391275"/>
            <a:ext cx="3859212" cy="304800"/>
          </a:xfrm>
        </p:spPr>
        <p:txBody>
          <a:bodyPr/>
          <a:lstStyle/>
          <a:p>
            <a:pPr>
              <a:defRPr/>
            </a:pPr>
            <a:r>
              <a:rPr lang="en-IN" dirty="0"/>
              <a:t>© Indirect Taxes Committee, ICAI</a:t>
            </a:r>
          </a:p>
        </p:txBody>
      </p:sp>
    </p:spTree>
    <p:extLst>
      <p:ext uri="{BB962C8B-B14F-4D97-AF65-F5344CB8AC3E}">
        <p14:creationId xmlns:p14="http://schemas.microsoft.com/office/powerpoint/2010/main" val="12220884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1083" y="236925"/>
            <a:ext cx="8761413" cy="826700"/>
          </a:xfrm>
        </p:spPr>
        <p:txBody>
          <a:bodyPr/>
          <a:lstStyle/>
          <a:p>
            <a:r>
              <a:rPr lang="en-IN" sz="3200" b="1" dirty="0"/>
              <a:t>Amendments to List II</a:t>
            </a:r>
            <a:endParaRPr lang="en-GB" sz="3200" b="1" dirty="0"/>
          </a:p>
        </p:txBody>
      </p:sp>
      <p:graphicFrame>
        <p:nvGraphicFramePr>
          <p:cNvPr id="6" name="Content Placeholder 5"/>
          <p:cNvGraphicFramePr>
            <a:graphicFrameLocks noGrp="1"/>
          </p:cNvGraphicFramePr>
          <p:nvPr>
            <p:ph idx="1"/>
            <p:extLst/>
          </p:nvPr>
        </p:nvGraphicFramePr>
        <p:xfrm>
          <a:off x="528638" y="1545336"/>
          <a:ext cx="11075098" cy="4361688"/>
        </p:xfrm>
        <a:graphic>
          <a:graphicData uri="http://schemas.openxmlformats.org/drawingml/2006/table">
            <a:tbl>
              <a:tblPr firstRow="1" bandRow="1">
                <a:tableStyleId>{00A15C55-8517-42AA-B614-E9B94910E393}</a:tableStyleId>
              </a:tblPr>
              <a:tblGrid>
                <a:gridCol w="1237354">
                  <a:extLst>
                    <a:ext uri="{9D8B030D-6E8A-4147-A177-3AD203B41FA5}">
                      <a16:colId xmlns:a16="http://schemas.microsoft.com/office/drawing/2014/main" val="3810149601"/>
                    </a:ext>
                  </a:extLst>
                </a:gridCol>
                <a:gridCol w="6659142">
                  <a:extLst>
                    <a:ext uri="{9D8B030D-6E8A-4147-A177-3AD203B41FA5}">
                      <a16:colId xmlns:a16="http://schemas.microsoft.com/office/drawing/2014/main" val="810551228"/>
                    </a:ext>
                  </a:extLst>
                </a:gridCol>
                <a:gridCol w="3178602">
                  <a:extLst>
                    <a:ext uri="{9D8B030D-6E8A-4147-A177-3AD203B41FA5}">
                      <a16:colId xmlns:a16="http://schemas.microsoft.com/office/drawing/2014/main" val="3581035159"/>
                    </a:ext>
                  </a:extLst>
                </a:gridCol>
              </a:tblGrid>
              <a:tr h="822551">
                <a:tc>
                  <a:txBody>
                    <a:bodyPr/>
                    <a:lstStyle/>
                    <a:p>
                      <a:pPr algn="ctr"/>
                      <a:r>
                        <a:rPr lang="en-IN" sz="2600" dirty="0">
                          <a:latin typeface="+mj-lt"/>
                        </a:rPr>
                        <a:t>Entry </a:t>
                      </a:r>
                      <a:endParaRPr lang="en-GB" sz="2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a:r>
                        <a:rPr lang="en-IN" sz="2600" dirty="0">
                          <a:latin typeface="+mj-lt"/>
                        </a:rPr>
                        <a:t>Provision prior to amendment</a:t>
                      </a:r>
                      <a:endParaRPr lang="en-GB" sz="2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a:r>
                        <a:rPr lang="en-IN" sz="2600" dirty="0">
                          <a:latin typeface="+mj-lt"/>
                        </a:rPr>
                        <a:t>Amendment </a:t>
                      </a:r>
                      <a:endParaRPr lang="en-GB" sz="2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46545706"/>
                  </a:ext>
                </a:extLst>
              </a:tr>
              <a:tr h="1532410">
                <a:tc>
                  <a:txBody>
                    <a:bodyPr/>
                    <a:lstStyle/>
                    <a:p>
                      <a:pPr algn="just"/>
                      <a:r>
                        <a:rPr lang="en-IN" sz="2600" dirty="0">
                          <a:latin typeface="+mj-lt"/>
                        </a:rPr>
                        <a:t>Entry 52</a:t>
                      </a:r>
                      <a:endParaRPr lang="en-GB" sz="2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GB" sz="2600" dirty="0">
                          <a:latin typeface="+mj-lt"/>
                        </a:rPr>
                        <a:t>Taxes on the entry of goods into a local area for consumption, use or sale therein. (</a:t>
                      </a:r>
                      <a:r>
                        <a:rPr lang="en-GB" sz="2600" dirty="0" err="1">
                          <a:latin typeface="+mj-lt"/>
                        </a:rPr>
                        <a:t>Octroi</a:t>
                      </a:r>
                      <a:r>
                        <a:rPr lang="en-GB" sz="2600" dirty="0">
                          <a:latin typeface="+mj-lt"/>
                        </a:rPr>
                        <a:t> / Entry Tax)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N" sz="2600" dirty="0">
                          <a:latin typeface="+mj-lt"/>
                        </a:rPr>
                        <a:t>Omitted </a:t>
                      </a:r>
                      <a:endParaRPr lang="en-GB" sz="2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14163245"/>
                  </a:ext>
                </a:extLst>
              </a:tr>
              <a:tr h="2006727">
                <a:tc>
                  <a:txBody>
                    <a:bodyPr/>
                    <a:lstStyle/>
                    <a:p>
                      <a:pPr algn="just"/>
                      <a:r>
                        <a:rPr lang="en-IN" sz="2600" dirty="0">
                          <a:latin typeface="+mj-lt"/>
                        </a:rPr>
                        <a:t>Entry 55</a:t>
                      </a:r>
                      <a:endParaRPr lang="en-GB" sz="2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GB" sz="2600" b="0" i="0" kern="1200" dirty="0">
                          <a:solidFill>
                            <a:schemeClr val="dk1"/>
                          </a:solidFill>
                          <a:effectLst/>
                          <a:latin typeface="+mj-lt"/>
                          <a:ea typeface="+mn-ea"/>
                          <a:cs typeface="+mn-cs"/>
                        </a:rPr>
                        <a:t>Taxes on advertisements other than advertisements published in the newspapers</a:t>
                      </a:r>
                      <a:r>
                        <a:rPr lang="en-GB" sz="2600" b="0" i="0" kern="1200" baseline="0" dirty="0">
                          <a:solidFill>
                            <a:schemeClr val="dk1"/>
                          </a:solidFill>
                          <a:effectLst/>
                          <a:latin typeface="+mj-lt"/>
                          <a:ea typeface="+mn-ea"/>
                          <a:cs typeface="+mn-cs"/>
                        </a:rPr>
                        <a:t> </a:t>
                      </a:r>
                      <a:r>
                        <a:rPr lang="en-GB" sz="2600" b="0" i="0" kern="1200" dirty="0">
                          <a:solidFill>
                            <a:schemeClr val="dk1"/>
                          </a:solidFill>
                          <a:effectLst/>
                          <a:latin typeface="+mj-lt"/>
                          <a:ea typeface="+mn-ea"/>
                          <a:cs typeface="+mn-cs"/>
                        </a:rPr>
                        <a:t>[and advertisements broadcast by radio or television]. </a:t>
                      </a:r>
                      <a:endParaRPr lang="en-GB" sz="2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N" sz="2600" dirty="0">
                          <a:latin typeface="+mj-lt"/>
                        </a:rPr>
                        <a:t>Omitted </a:t>
                      </a:r>
                      <a:endParaRPr lang="en-GB" sz="2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12243654"/>
                  </a:ext>
                </a:extLst>
              </a:tr>
            </a:tbl>
          </a:graphicData>
        </a:graphic>
      </p:graphicFrame>
      <p:sp>
        <p:nvSpPr>
          <p:cNvPr id="5" name="Slide Number Placeholder 4"/>
          <p:cNvSpPr>
            <a:spLocks noGrp="1"/>
          </p:cNvSpPr>
          <p:nvPr>
            <p:ph type="sldNum" sz="quarter" idx="12"/>
          </p:nvPr>
        </p:nvSpPr>
        <p:spPr/>
        <p:txBody>
          <a:bodyPr/>
          <a:lstStyle/>
          <a:p>
            <a:fld id="{2AC1C4F3-0758-4693-96D4-8901426768B0}" type="slidenum">
              <a:rPr lang="en-IN" altLang="en-US" smtClean="0"/>
              <a:pPr/>
              <a:t>13</a:t>
            </a:fld>
            <a:endParaRPr lang="en-IN" altLang="en-US"/>
          </a:p>
        </p:txBody>
      </p:sp>
      <p:sp>
        <p:nvSpPr>
          <p:cNvPr id="7" name="Footer Placeholder 3"/>
          <p:cNvSpPr>
            <a:spLocks noGrp="1"/>
          </p:cNvSpPr>
          <p:nvPr>
            <p:ph type="ftr" sz="quarter" idx="11"/>
          </p:nvPr>
        </p:nvSpPr>
        <p:spPr>
          <a:xfrm>
            <a:off x="528638" y="6391275"/>
            <a:ext cx="3859212" cy="304800"/>
          </a:xfrm>
        </p:spPr>
        <p:txBody>
          <a:bodyPr/>
          <a:lstStyle/>
          <a:p>
            <a:pPr>
              <a:defRPr/>
            </a:pPr>
            <a:r>
              <a:rPr lang="en-IN" dirty="0"/>
              <a:t>© Indirect Taxes Committee, ICAI</a:t>
            </a:r>
          </a:p>
        </p:txBody>
      </p:sp>
    </p:spTree>
    <p:extLst>
      <p:ext uri="{BB962C8B-B14F-4D97-AF65-F5344CB8AC3E}">
        <p14:creationId xmlns:p14="http://schemas.microsoft.com/office/powerpoint/2010/main" val="3430839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1083" y="236925"/>
            <a:ext cx="8761413" cy="826700"/>
          </a:xfrm>
        </p:spPr>
        <p:txBody>
          <a:bodyPr/>
          <a:lstStyle/>
          <a:p>
            <a:r>
              <a:rPr lang="en-IN" sz="3200" b="1" dirty="0"/>
              <a:t>Amendments to List II</a:t>
            </a:r>
            <a:endParaRPr lang="en-GB" sz="3200" b="1" dirty="0"/>
          </a:p>
        </p:txBody>
      </p:sp>
      <p:graphicFrame>
        <p:nvGraphicFramePr>
          <p:cNvPr id="6" name="Content Placeholder 5"/>
          <p:cNvGraphicFramePr>
            <a:graphicFrameLocks noGrp="1"/>
          </p:cNvGraphicFramePr>
          <p:nvPr>
            <p:ph idx="1"/>
            <p:extLst/>
          </p:nvPr>
        </p:nvGraphicFramePr>
        <p:xfrm>
          <a:off x="528638" y="1268743"/>
          <a:ext cx="11157394" cy="5188575"/>
        </p:xfrm>
        <a:graphic>
          <a:graphicData uri="http://schemas.openxmlformats.org/drawingml/2006/table">
            <a:tbl>
              <a:tblPr firstRow="1" bandRow="1">
                <a:tableStyleId>{00A15C55-8517-42AA-B614-E9B94910E393}</a:tableStyleId>
              </a:tblPr>
              <a:tblGrid>
                <a:gridCol w="1246549">
                  <a:extLst>
                    <a:ext uri="{9D8B030D-6E8A-4147-A177-3AD203B41FA5}">
                      <a16:colId xmlns:a16="http://schemas.microsoft.com/office/drawing/2014/main" val="3810149601"/>
                    </a:ext>
                  </a:extLst>
                </a:gridCol>
                <a:gridCol w="5038588">
                  <a:extLst>
                    <a:ext uri="{9D8B030D-6E8A-4147-A177-3AD203B41FA5}">
                      <a16:colId xmlns:a16="http://schemas.microsoft.com/office/drawing/2014/main" val="810551228"/>
                    </a:ext>
                  </a:extLst>
                </a:gridCol>
                <a:gridCol w="4872257">
                  <a:extLst>
                    <a:ext uri="{9D8B030D-6E8A-4147-A177-3AD203B41FA5}">
                      <a16:colId xmlns:a16="http://schemas.microsoft.com/office/drawing/2014/main" val="3581035159"/>
                    </a:ext>
                  </a:extLst>
                </a:gridCol>
              </a:tblGrid>
              <a:tr h="525135">
                <a:tc>
                  <a:txBody>
                    <a:bodyPr/>
                    <a:lstStyle/>
                    <a:p>
                      <a:pPr algn="ctr"/>
                      <a:r>
                        <a:rPr lang="en-IN" sz="2100" dirty="0">
                          <a:latin typeface="+mj-lt"/>
                        </a:rPr>
                        <a:t>Entry </a:t>
                      </a:r>
                      <a:endParaRPr lang="en-GB" sz="21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a:r>
                        <a:rPr lang="en-IN" sz="2100" dirty="0">
                          <a:latin typeface="+mj-lt"/>
                        </a:rPr>
                        <a:t>Provision prior to amendment</a:t>
                      </a:r>
                      <a:endParaRPr lang="en-GB" sz="21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a:r>
                        <a:rPr lang="en-IN" sz="2100" dirty="0">
                          <a:latin typeface="+mj-lt"/>
                        </a:rPr>
                        <a:t>Amendment </a:t>
                      </a:r>
                      <a:endParaRPr lang="en-GB" sz="21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46545706"/>
                  </a:ext>
                </a:extLst>
              </a:tr>
              <a:tr h="2170421">
                <a:tc>
                  <a:txBody>
                    <a:bodyPr/>
                    <a:lstStyle/>
                    <a:p>
                      <a:pPr algn="just"/>
                      <a:r>
                        <a:rPr lang="en-IN" sz="2100" dirty="0">
                          <a:latin typeface="+mj-lt"/>
                        </a:rPr>
                        <a:t>Entry 54 </a:t>
                      </a:r>
                      <a:endParaRPr lang="en-GB" sz="21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GB" sz="2100" dirty="0">
                          <a:latin typeface="+mj-lt"/>
                        </a:rPr>
                        <a:t>Taxes on the sale or purchase of goods other than newspapers, subject to the provisions of entry 92A of List I.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GB" sz="2100" dirty="0">
                          <a:latin typeface="+mj-lt"/>
                        </a:rPr>
                        <a:t>Taxes on the sale of petroleum crude, high speed diesel, motor spirit (commonly known as petrol), natural gas, aviation turbine fuel and alcoholic liquor for human consumption, but not including sale in the course of inter-State trade or commerce or sale in the course of international trade or commerce of such goods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4255693"/>
                  </a:ext>
                </a:extLst>
              </a:tr>
              <a:tr h="1575405">
                <a:tc>
                  <a:txBody>
                    <a:bodyPr/>
                    <a:lstStyle/>
                    <a:p>
                      <a:pPr algn="just"/>
                      <a:r>
                        <a:rPr lang="en-IN" sz="2100" dirty="0">
                          <a:latin typeface="+mj-lt"/>
                        </a:rPr>
                        <a:t>Entry 62</a:t>
                      </a:r>
                      <a:endParaRPr lang="en-GB" sz="21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GB" sz="2100" dirty="0">
                          <a:latin typeface="+mj-lt"/>
                        </a:rPr>
                        <a:t>Taxes on luxuries, including taxes on entertainments, amusements, betting and gambling.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GB" sz="2100" dirty="0">
                          <a:latin typeface="+mj-lt"/>
                        </a:rPr>
                        <a:t>Taxes on entertainments and amusements to the extent levied and collected by a Panchayat or a Municipality or a Regional Council or a District Council.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04199409"/>
                  </a:ext>
                </a:extLst>
              </a:tr>
            </a:tbl>
          </a:graphicData>
        </a:graphic>
      </p:graphicFrame>
      <p:sp>
        <p:nvSpPr>
          <p:cNvPr id="5" name="Slide Number Placeholder 4"/>
          <p:cNvSpPr>
            <a:spLocks noGrp="1"/>
          </p:cNvSpPr>
          <p:nvPr>
            <p:ph type="sldNum" sz="quarter" idx="12"/>
          </p:nvPr>
        </p:nvSpPr>
        <p:spPr/>
        <p:txBody>
          <a:bodyPr/>
          <a:lstStyle/>
          <a:p>
            <a:fld id="{2AC1C4F3-0758-4693-96D4-8901426768B0}" type="slidenum">
              <a:rPr lang="en-IN" altLang="en-US" smtClean="0"/>
              <a:pPr/>
              <a:t>14</a:t>
            </a:fld>
            <a:endParaRPr lang="en-IN" altLang="en-US"/>
          </a:p>
        </p:txBody>
      </p:sp>
      <p:sp>
        <p:nvSpPr>
          <p:cNvPr id="7" name="Footer Placeholder 3"/>
          <p:cNvSpPr>
            <a:spLocks noGrp="1"/>
          </p:cNvSpPr>
          <p:nvPr>
            <p:ph type="ftr" sz="quarter" idx="11"/>
          </p:nvPr>
        </p:nvSpPr>
        <p:spPr>
          <a:xfrm>
            <a:off x="528638" y="6391275"/>
            <a:ext cx="3859212" cy="304800"/>
          </a:xfrm>
        </p:spPr>
        <p:txBody>
          <a:bodyPr/>
          <a:lstStyle/>
          <a:p>
            <a:pPr>
              <a:defRPr/>
            </a:pPr>
            <a:r>
              <a:rPr lang="en-IN" dirty="0"/>
              <a:t>© Indirect Taxes Committee, ICAI</a:t>
            </a:r>
          </a:p>
        </p:txBody>
      </p:sp>
    </p:spTree>
    <p:extLst>
      <p:ext uri="{BB962C8B-B14F-4D97-AF65-F5344CB8AC3E}">
        <p14:creationId xmlns:p14="http://schemas.microsoft.com/office/powerpoint/2010/main" val="3127645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5318" y="295275"/>
            <a:ext cx="8761413" cy="826700"/>
          </a:xfrm>
        </p:spPr>
        <p:txBody>
          <a:bodyPr/>
          <a:lstStyle/>
          <a:p>
            <a:r>
              <a:rPr lang="en-US" sz="3200" b="1" dirty="0"/>
              <a:t>Article 246A - Power to impose GST </a:t>
            </a:r>
            <a:br>
              <a:rPr lang="en-US" sz="3200" b="1" dirty="0"/>
            </a:br>
            <a:r>
              <a:rPr lang="en-US" sz="3200" b="1" dirty="0"/>
              <a:t>[New Provisions]</a:t>
            </a:r>
            <a:endParaRPr lang="en-GB" sz="3200" b="1" dirty="0"/>
          </a:p>
        </p:txBody>
      </p:sp>
      <p:grpSp>
        <p:nvGrpSpPr>
          <p:cNvPr id="7" name="Group 6"/>
          <p:cNvGrpSpPr/>
          <p:nvPr/>
        </p:nvGrpSpPr>
        <p:grpSpPr>
          <a:xfrm>
            <a:off x="407962" y="1633871"/>
            <a:ext cx="11591779" cy="3412963"/>
            <a:chOff x="1216025" y="2244806"/>
            <a:chExt cx="8761412" cy="3412963"/>
          </a:xfrm>
        </p:grpSpPr>
        <p:sp>
          <p:nvSpPr>
            <p:cNvPr id="8" name="Freeform: Shape 7"/>
            <p:cNvSpPr/>
            <p:nvPr/>
          </p:nvSpPr>
          <p:spPr>
            <a:xfrm>
              <a:off x="2779045" y="2354902"/>
              <a:ext cx="7198392" cy="880764"/>
            </a:xfrm>
            <a:custGeom>
              <a:avLst/>
              <a:gdLst>
                <a:gd name="connsiteX0" fmla="*/ 146797 w 880764"/>
                <a:gd name="connsiteY0" fmla="*/ 0 h 5607304"/>
                <a:gd name="connsiteX1" fmla="*/ 733967 w 880764"/>
                <a:gd name="connsiteY1" fmla="*/ 0 h 5607304"/>
                <a:gd name="connsiteX2" fmla="*/ 880764 w 880764"/>
                <a:gd name="connsiteY2" fmla="*/ 146797 h 5607304"/>
                <a:gd name="connsiteX3" fmla="*/ 880764 w 880764"/>
                <a:gd name="connsiteY3" fmla="*/ 5607304 h 5607304"/>
                <a:gd name="connsiteX4" fmla="*/ 880764 w 880764"/>
                <a:gd name="connsiteY4" fmla="*/ 5607304 h 5607304"/>
                <a:gd name="connsiteX5" fmla="*/ 0 w 880764"/>
                <a:gd name="connsiteY5" fmla="*/ 5607304 h 5607304"/>
                <a:gd name="connsiteX6" fmla="*/ 0 w 880764"/>
                <a:gd name="connsiteY6" fmla="*/ 5607304 h 5607304"/>
                <a:gd name="connsiteX7" fmla="*/ 0 w 880764"/>
                <a:gd name="connsiteY7" fmla="*/ 146797 h 5607304"/>
                <a:gd name="connsiteX8" fmla="*/ 146797 w 880764"/>
                <a:gd name="connsiteY8" fmla="*/ 0 h 5607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80764" h="5607304">
                  <a:moveTo>
                    <a:pt x="880764" y="934572"/>
                  </a:moveTo>
                  <a:lnTo>
                    <a:pt x="880764" y="4672732"/>
                  </a:lnTo>
                  <a:cubicBezTo>
                    <a:pt x="880764" y="5188882"/>
                    <a:pt x="870441" y="5607301"/>
                    <a:pt x="857706" y="5607301"/>
                  </a:cubicBezTo>
                  <a:lnTo>
                    <a:pt x="0" y="5607301"/>
                  </a:lnTo>
                  <a:lnTo>
                    <a:pt x="0" y="5607301"/>
                  </a:lnTo>
                  <a:lnTo>
                    <a:pt x="0" y="3"/>
                  </a:lnTo>
                  <a:lnTo>
                    <a:pt x="0" y="3"/>
                  </a:lnTo>
                  <a:lnTo>
                    <a:pt x="857706" y="3"/>
                  </a:lnTo>
                  <a:cubicBezTo>
                    <a:pt x="870441" y="3"/>
                    <a:pt x="880764" y="418422"/>
                    <a:pt x="880764" y="934572"/>
                  </a:cubicBezTo>
                  <a:close/>
                </a:path>
              </a:pathLst>
            </a:custGeom>
            <a:ln>
              <a:solidFill>
                <a:schemeClr val="bg1"/>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91441" tIns="88714" rIns="134434" bIns="88716" numCol="1" spcCol="1270" anchor="ctr" anchorCtr="0">
              <a:noAutofit/>
            </a:bodyPr>
            <a:lstStyle/>
            <a:p>
              <a:pPr marL="228600" lvl="1" indent="-228600" algn="l" defTabSz="1066800">
                <a:lnSpc>
                  <a:spcPct val="90000"/>
                </a:lnSpc>
                <a:spcBef>
                  <a:spcPct val="0"/>
                </a:spcBef>
                <a:spcAft>
                  <a:spcPct val="15000"/>
                </a:spcAft>
                <a:buChar char="•"/>
              </a:pPr>
              <a:endParaRPr lang="en-US" sz="2400" kern="1200">
                <a:noFill/>
                <a:latin typeface="+mj-lt"/>
              </a:endParaRPr>
            </a:p>
            <a:p>
              <a:pPr marL="228600" lvl="1" indent="-228600" algn="l" defTabSz="1066800">
                <a:lnSpc>
                  <a:spcPct val="90000"/>
                </a:lnSpc>
                <a:spcBef>
                  <a:spcPct val="0"/>
                </a:spcBef>
                <a:spcAft>
                  <a:spcPct val="15000"/>
                </a:spcAft>
                <a:buChar char="•"/>
              </a:pPr>
              <a:endParaRPr lang="en-US" sz="2400" kern="1200">
                <a:noFill/>
                <a:latin typeface="+mj-lt"/>
              </a:endParaRPr>
            </a:p>
          </p:txBody>
        </p:sp>
        <p:sp>
          <p:nvSpPr>
            <p:cNvPr id="9" name="Freeform: Shape 8"/>
            <p:cNvSpPr/>
            <p:nvPr/>
          </p:nvSpPr>
          <p:spPr>
            <a:xfrm>
              <a:off x="1216025" y="2244806"/>
              <a:ext cx="1563020" cy="1100956"/>
            </a:xfrm>
            <a:custGeom>
              <a:avLst/>
              <a:gdLst>
                <a:gd name="connsiteX0" fmla="*/ 0 w 3154108"/>
                <a:gd name="connsiteY0" fmla="*/ 183496 h 1100956"/>
                <a:gd name="connsiteX1" fmla="*/ 183496 w 3154108"/>
                <a:gd name="connsiteY1" fmla="*/ 0 h 1100956"/>
                <a:gd name="connsiteX2" fmla="*/ 2970612 w 3154108"/>
                <a:gd name="connsiteY2" fmla="*/ 0 h 1100956"/>
                <a:gd name="connsiteX3" fmla="*/ 3154108 w 3154108"/>
                <a:gd name="connsiteY3" fmla="*/ 183496 h 1100956"/>
                <a:gd name="connsiteX4" fmla="*/ 3154108 w 3154108"/>
                <a:gd name="connsiteY4" fmla="*/ 917460 h 1100956"/>
                <a:gd name="connsiteX5" fmla="*/ 2970612 w 3154108"/>
                <a:gd name="connsiteY5" fmla="*/ 1100956 h 1100956"/>
                <a:gd name="connsiteX6" fmla="*/ 183496 w 3154108"/>
                <a:gd name="connsiteY6" fmla="*/ 1100956 h 1100956"/>
                <a:gd name="connsiteX7" fmla="*/ 0 w 3154108"/>
                <a:gd name="connsiteY7" fmla="*/ 917460 h 1100956"/>
                <a:gd name="connsiteX8" fmla="*/ 0 w 3154108"/>
                <a:gd name="connsiteY8" fmla="*/ 183496 h 1100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54108" h="1100956">
                  <a:moveTo>
                    <a:pt x="0" y="183496"/>
                  </a:moveTo>
                  <a:cubicBezTo>
                    <a:pt x="0" y="82154"/>
                    <a:pt x="82154" y="0"/>
                    <a:pt x="183496" y="0"/>
                  </a:cubicBezTo>
                  <a:lnTo>
                    <a:pt x="2970612" y="0"/>
                  </a:lnTo>
                  <a:cubicBezTo>
                    <a:pt x="3071954" y="0"/>
                    <a:pt x="3154108" y="82154"/>
                    <a:pt x="3154108" y="183496"/>
                  </a:cubicBezTo>
                  <a:lnTo>
                    <a:pt x="3154108" y="917460"/>
                  </a:lnTo>
                  <a:cubicBezTo>
                    <a:pt x="3154108" y="1018802"/>
                    <a:pt x="3071954" y="1100956"/>
                    <a:pt x="2970612" y="1100956"/>
                  </a:cubicBezTo>
                  <a:lnTo>
                    <a:pt x="183496" y="1100956"/>
                  </a:lnTo>
                  <a:cubicBezTo>
                    <a:pt x="82154" y="1100956"/>
                    <a:pt x="0" y="1018802"/>
                    <a:pt x="0" y="917460"/>
                  </a:cubicBezTo>
                  <a:lnTo>
                    <a:pt x="0" y="183496"/>
                  </a:lnTo>
                  <a:close/>
                </a:path>
              </a:pathLst>
            </a:custGeom>
            <a:ln>
              <a:solidFill>
                <a:schemeClr val="bg1"/>
              </a:solidFill>
            </a:ln>
          </p:spPr>
          <p:style>
            <a:lnRef idx="2">
              <a:schemeClr val="lt1">
                <a:hueOff val="0"/>
                <a:satOff val="0"/>
                <a:lumOff val="0"/>
                <a:alphaOff val="0"/>
              </a:schemeClr>
            </a:lnRef>
            <a:fillRef idx="1001">
              <a:schemeClr val="dk2"/>
            </a:fillRef>
            <a:effectRef idx="0">
              <a:schemeClr val="accent1">
                <a:hueOff val="0"/>
                <a:satOff val="0"/>
                <a:lumOff val="0"/>
                <a:alphaOff val="0"/>
              </a:schemeClr>
            </a:effectRef>
            <a:fontRef idx="minor">
              <a:schemeClr val="lt1"/>
            </a:fontRef>
          </p:style>
          <p:txBody>
            <a:bodyPr spcFirstLastPara="0" vert="horz" wrap="square" lIns="274724" tIns="164234" rIns="274724" bIns="164234" numCol="1" spcCol="1270" anchor="ctr" anchorCtr="0">
              <a:noAutofit/>
            </a:bodyPr>
            <a:lstStyle/>
            <a:p>
              <a:pPr marL="0" lvl="0" indent="0" algn="ctr" defTabSz="2578100">
                <a:lnSpc>
                  <a:spcPct val="90000"/>
                </a:lnSpc>
                <a:spcBef>
                  <a:spcPct val="0"/>
                </a:spcBef>
                <a:spcAft>
                  <a:spcPct val="35000"/>
                </a:spcAft>
                <a:buNone/>
              </a:pPr>
              <a:endParaRPr lang="en-US" sz="2400" kern="1200" dirty="0">
                <a:noFill/>
                <a:latin typeface="+mj-lt"/>
              </a:endParaRPr>
            </a:p>
          </p:txBody>
        </p:sp>
        <p:sp>
          <p:nvSpPr>
            <p:cNvPr id="10" name="Freeform: Shape 9"/>
            <p:cNvSpPr/>
            <p:nvPr/>
          </p:nvSpPr>
          <p:spPr>
            <a:xfrm>
              <a:off x="2779045" y="3510906"/>
              <a:ext cx="7198392" cy="880764"/>
            </a:xfrm>
            <a:custGeom>
              <a:avLst/>
              <a:gdLst>
                <a:gd name="connsiteX0" fmla="*/ 146797 w 880764"/>
                <a:gd name="connsiteY0" fmla="*/ 0 h 5607304"/>
                <a:gd name="connsiteX1" fmla="*/ 733967 w 880764"/>
                <a:gd name="connsiteY1" fmla="*/ 0 h 5607304"/>
                <a:gd name="connsiteX2" fmla="*/ 880764 w 880764"/>
                <a:gd name="connsiteY2" fmla="*/ 146797 h 5607304"/>
                <a:gd name="connsiteX3" fmla="*/ 880764 w 880764"/>
                <a:gd name="connsiteY3" fmla="*/ 5607304 h 5607304"/>
                <a:gd name="connsiteX4" fmla="*/ 880764 w 880764"/>
                <a:gd name="connsiteY4" fmla="*/ 5607304 h 5607304"/>
                <a:gd name="connsiteX5" fmla="*/ 0 w 880764"/>
                <a:gd name="connsiteY5" fmla="*/ 5607304 h 5607304"/>
                <a:gd name="connsiteX6" fmla="*/ 0 w 880764"/>
                <a:gd name="connsiteY6" fmla="*/ 5607304 h 5607304"/>
                <a:gd name="connsiteX7" fmla="*/ 0 w 880764"/>
                <a:gd name="connsiteY7" fmla="*/ 146797 h 5607304"/>
                <a:gd name="connsiteX8" fmla="*/ 146797 w 880764"/>
                <a:gd name="connsiteY8" fmla="*/ 0 h 5607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80764" h="5607304">
                  <a:moveTo>
                    <a:pt x="880764" y="934572"/>
                  </a:moveTo>
                  <a:lnTo>
                    <a:pt x="880764" y="4672732"/>
                  </a:lnTo>
                  <a:cubicBezTo>
                    <a:pt x="880764" y="5188882"/>
                    <a:pt x="870441" y="5607301"/>
                    <a:pt x="857706" y="5607301"/>
                  </a:cubicBezTo>
                  <a:lnTo>
                    <a:pt x="0" y="5607301"/>
                  </a:lnTo>
                  <a:lnTo>
                    <a:pt x="0" y="5607301"/>
                  </a:lnTo>
                  <a:lnTo>
                    <a:pt x="0" y="3"/>
                  </a:lnTo>
                  <a:lnTo>
                    <a:pt x="0" y="3"/>
                  </a:lnTo>
                  <a:lnTo>
                    <a:pt x="857706" y="3"/>
                  </a:lnTo>
                  <a:cubicBezTo>
                    <a:pt x="870441" y="3"/>
                    <a:pt x="880764" y="418422"/>
                    <a:pt x="880764" y="934572"/>
                  </a:cubicBezTo>
                  <a:close/>
                </a:path>
              </a:pathLst>
            </a:custGeom>
            <a:ln>
              <a:solidFill>
                <a:schemeClr val="bg1"/>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91441" tIns="88714" rIns="134434" bIns="88716" numCol="1" spcCol="1270" anchor="ctr" anchorCtr="0">
              <a:noAutofit/>
            </a:bodyPr>
            <a:lstStyle/>
            <a:p>
              <a:pPr marL="228600" lvl="1" indent="-228600" algn="l" defTabSz="1066800">
                <a:lnSpc>
                  <a:spcPct val="90000"/>
                </a:lnSpc>
                <a:spcBef>
                  <a:spcPct val="0"/>
                </a:spcBef>
                <a:spcAft>
                  <a:spcPct val="15000"/>
                </a:spcAft>
                <a:buChar char="•"/>
              </a:pPr>
              <a:endParaRPr lang="en-US" sz="2400" kern="1200">
                <a:noFill/>
                <a:latin typeface="+mj-lt"/>
              </a:endParaRPr>
            </a:p>
            <a:p>
              <a:pPr marL="228600" lvl="1" indent="-228600" algn="l" defTabSz="1066800">
                <a:lnSpc>
                  <a:spcPct val="90000"/>
                </a:lnSpc>
                <a:spcBef>
                  <a:spcPct val="0"/>
                </a:spcBef>
                <a:spcAft>
                  <a:spcPct val="15000"/>
                </a:spcAft>
                <a:buChar char="•"/>
              </a:pPr>
              <a:endParaRPr lang="en-US" sz="2400" kern="1200">
                <a:noFill/>
                <a:latin typeface="+mj-lt"/>
              </a:endParaRPr>
            </a:p>
          </p:txBody>
        </p:sp>
        <p:sp>
          <p:nvSpPr>
            <p:cNvPr id="11" name="Freeform: Shape 10"/>
            <p:cNvSpPr/>
            <p:nvPr/>
          </p:nvSpPr>
          <p:spPr>
            <a:xfrm>
              <a:off x="1216025" y="3400809"/>
              <a:ext cx="1563020" cy="1100956"/>
            </a:xfrm>
            <a:custGeom>
              <a:avLst/>
              <a:gdLst>
                <a:gd name="connsiteX0" fmla="*/ 0 w 3154108"/>
                <a:gd name="connsiteY0" fmla="*/ 183496 h 1100956"/>
                <a:gd name="connsiteX1" fmla="*/ 183496 w 3154108"/>
                <a:gd name="connsiteY1" fmla="*/ 0 h 1100956"/>
                <a:gd name="connsiteX2" fmla="*/ 2970612 w 3154108"/>
                <a:gd name="connsiteY2" fmla="*/ 0 h 1100956"/>
                <a:gd name="connsiteX3" fmla="*/ 3154108 w 3154108"/>
                <a:gd name="connsiteY3" fmla="*/ 183496 h 1100956"/>
                <a:gd name="connsiteX4" fmla="*/ 3154108 w 3154108"/>
                <a:gd name="connsiteY4" fmla="*/ 917460 h 1100956"/>
                <a:gd name="connsiteX5" fmla="*/ 2970612 w 3154108"/>
                <a:gd name="connsiteY5" fmla="*/ 1100956 h 1100956"/>
                <a:gd name="connsiteX6" fmla="*/ 183496 w 3154108"/>
                <a:gd name="connsiteY6" fmla="*/ 1100956 h 1100956"/>
                <a:gd name="connsiteX7" fmla="*/ 0 w 3154108"/>
                <a:gd name="connsiteY7" fmla="*/ 917460 h 1100956"/>
                <a:gd name="connsiteX8" fmla="*/ 0 w 3154108"/>
                <a:gd name="connsiteY8" fmla="*/ 183496 h 1100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54108" h="1100956">
                  <a:moveTo>
                    <a:pt x="0" y="183496"/>
                  </a:moveTo>
                  <a:cubicBezTo>
                    <a:pt x="0" y="82154"/>
                    <a:pt x="82154" y="0"/>
                    <a:pt x="183496" y="0"/>
                  </a:cubicBezTo>
                  <a:lnTo>
                    <a:pt x="2970612" y="0"/>
                  </a:lnTo>
                  <a:cubicBezTo>
                    <a:pt x="3071954" y="0"/>
                    <a:pt x="3154108" y="82154"/>
                    <a:pt x="3154108" y="183496"/>
                  </a:cubicBezTo>
                  <a:lnTo>
                    <a:pt x="3154108" y="917460"/>
                  </a:lnTo>
                  <a:cubicBezTo>
                    <a:pt x="3154108" y="1018802"/>
                    <a:pt x="3071954" y="1100956"/>
                    <a:pt x="2970612" y="1100956"/>
                  </a:cubicBezTo>
                  <a:lnTo>
                    <a:pt x="183496" y="1100956"/>
                  </a:lnTo>
                  <a:cubicBezTo>
                    <a:pt x="82154" y="1100956"/>
                    <a:pt x="0" y="1018802"/>
                    <a:pt x="0" y="917460"/>
                  </a:cubicBezTo>
                  <a:lnTo>
                    <a:pt x="0" y="183496"/>
                  </a:lnTo>
                  <a:close/>
                </a:path>
              </a:pathLst>
            </a:custGeom>
            <a:ln>
              <a:solidFill>
                <a:schemeClr val="bg1"/>
              </a:solidFill>
            </a:ln>
          </p:spPr>
          <p:style>
            <a:lnRef idx="2">
              <a:schemeClr val="lt1">
                <a:hueOff val="0"/>
                <a:satOff val="0"/>
                <a:lumOff val="0"/>
                <a:alphaOff val="0"/>
              </a:schemeClr>
            </a:lnRef>
            <a:fillRef idx="1001">
              <a:schemeClr val="dk2"/>
            </a:fillRef>
            <a:effectRef idx="0">
              <a:schemeClr val="accent1">
                <a:hueOff val="0"/>
                <a:satOff val="0"/>
                <a:lumOff val="0"/>
                <a:alphaOff val="0"/>
              </a:schemeClr>
            </a:effectRef>
            <a:fontRef idx="minor">
              <a:schemeClr val="lt1"/>
            </a:fontRef>
          </p:style>
          <p:txBody>
            <a:bodyPr spcFirstLastPara="0" vert="horz" wrap="square" lIns="274724" tIns="164234" rIns="274724" bIns="164234" numCol="1" spcCol="1270" anchor="ctr" anchorCtr="0">
              <a:noAutofit/>
            </a:bodyPr>
            <a:lstStyle/>
            <a:p>
              <a:pPr marL="0" lvl="0" indent="0" algn="ctr" defTabSz="2578100">
                <a:lnSpc>
                  <a:spcPct val="90000"/>
                </a:lnSpc>
                <a:spcBef>
                  <a:spcPct val="0"/>
                </a:spcBef>
                <a:spcAft>
                  <a:spcPct val="35000"/>
                </a:spcAft>
                <a:buNone/>
              </a:pPr>
              <a:endParaRPr lang="en-US" sz="2400" kern="1200" dirty="0">
                <a:noFill/>
                <a:latin typeface="+mj-lt"/>
              </a:endParaRPr>
            </a:p>
          </p:txBody>
        </p:sp>
        <p:sp>
          <p:nvSpPr>
            <p:cNvPr id="12" name="Freeform: Shape 11"/>
            <p:cNvSpPr/>
            <p:nvPr/>
          </p:nvSpPr>
          <p:spPr>
            <a:xfrm>
              <a:off x="2779045" y="4666909"/>
              <a:ext cx="7198392" cy="880764"/>
            </a:xfrm>
            <a:custGeom>
              <a:avLst/>
              <a:gdLst>
                <a:gd name="connsiteX0" fmla="*/ 146797 w 880764"/>
                <a:gd name="connsiteY0" fmla="*/ 0 h 5607304"/>
                <a:gd name="connsiteX1" fmla="*/ 733967 w 880764"/>
                <a:gd name="connsiteY1" fmla="*/ 0 h 5607304"/>
                <a:gd name="connsiteX2" fmla="*/ 880764 w 880764"/>
                <a:gd name="connsiteY2" fmla="*/ 146797 h 5607304"/>
                <a:gd name="connsiteX3" fmla="*/ 880764 w 880764"/>
                <a:gd name="connsiteY3" fmla="*/ 5607304 h 5607304"/>
                <a:gd name="connsiteX4" fmla="*/ 880764 w 880764"/>
                <a:gd name="connsiteY4" fmla="*/ 5607304 h 5607304"/>
                <a:gd name="connsiteX5" fmla="*/ 0 w 880764"/>
                <a:gd name="connsiteY5" fmla="*/ 5607304 h 5607304"/>
                <a:gd name="connsiteX6" fmla="*/ 0 w 880764"/>
                <a:gd name="connsiteY6" fmla="*/ 5607304 h 5607304"/>
                <a:gd name="connsiteX7" fmla="*/ 0 w 880764"/>
                <a:gd name="connsiteY7" fmla="*/ 146797 h 5607304"/>
                <a:gd name="connsiteX8" fmla="*/ 146797 w 880764"/>
                <a:gd name="connsiteY8" fmla="*/ 0 h 5607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80764" h="5607304">
                  <a:moveTo>
                    <a:pt x="880764" y="934572"/>
                  </a:moveTo>
                  <a:lnTo>
                    <a:pt x="880764" y="4672732"/>
                  </a:lnTo>
                  <a:cubicBezTo>
                    <a:pt x="880764" y="5188882"/>
                    <a:pt x="870441" y="5607301"/>
                    <a:pt x="857706" y="5607301"/>
                  </a:cubicBezTo>
                  <a:lnTo>
                    <a:pt x="0" y="5607301"/>
                  </a:lnTo>
                  <a:lnTo>
                    <a:pt x="0" y="5607301"/>
                  </a:lnTo>
                  <a:lnTo>
                    <a:pt x="0" y="3"/>
                  </a:lnTo>
                  <a:lnTo>
                    <a:pt x="0" y="3"/>
                  </a:lnTo>
                  <a:lnTo>
                    <a:pt x="857706" y="3"/>
                  </a:lnTo>
                  <a:cubicBezTo>
                    <a:pt x="870441" y="3"/>
                    <a:pt x="880764" y="418422"/>
                    <a:pt x="880764" y="934572"/>
                  </a:cubicBezTo>
                  <a:close/>
                </a:path>
              </a:pathLst>
            </a:custGeom>
            <a:ln/>
          </p:spPr>
          <p:style>
            <a:lnRef idx="2">
              <a:schemeClr val="dk1"/>
            </a:lnRef>
            <a:fillRef idx="1">
              <a:schemeClr val="lt1"/>
            </a:fillRef>
            <a:effectRef idx="0">
              <a:schemeClr val="dk1"/>
            </a:effectRef>
            <a:fontRef idx="minor">
              <a:schemeClr val="dk1"/>
            </a:fontRef>
          </p:style>
          <p:txBody>
            <a:bodyPr spcFirstLastPara="0" vert="horz" wrap="square" lIns="91441" tIns="88715" rIns="134434" bIns="88715" numCol="1" spcCol="1270" anchor="ctr" anchorCtr="0">
              <a:noAutofit/>
            </a:bodyPr>
            <a:lstStyle/>
            <a:p>
              <a:pPr marL="228600" lvl="1" indent="-228600" algn="l" defTabSz="1066800">
                <a:lnSpc>
                  <a:spcPct val="90000"/>
                </a:lnSpc>
                <a:spcBef>
                  <a:spcPct val="0"/>
                </a:spcBef>
                <a:spcAft>
                  <a:spcPct val="15000"/>
                </a:spcAft>
                <a:buChar char="•"/>
              </a:pPr>
              <a:endParaRPr lang="en-US" sz="2400" kern="1200" dirty="0">
                <a:noFill/>
                <a:latin typeface="+mj-lt"/>
              </a:endParaRPr>
            </a:p>
            <a:p>
              <a:pPr marL="228600" lvl="1" indent="-228600" algn="l" defTabSz="1066800">
                <a:lnSpc>
                  <a:spcPct val="90000"/>
                </a:lnSpc>
                <a:spcBef>
                  <a:spcPct val="0"/>
                </a:spcBef>
                <a:spcAft>
                  <a:spcPct val="15000"/>
                </a:spcAft>
                <a:buChar char="•"/>
              </a:pPr>
              <a:endParaRPr lang="en-US" sz="2400" kern="1200" dirty="0">
                <a:noFill/>
                <a:latin typeface="+mj-lt"/>
              </a:endParaRPr>
            </a:p>
          </p:txBody>
        </p:sp>
        <p:sp>
          <p:nvSpPr>
            <p:cNvPr id="13" name="Freeform: Shape 12"/>
            <p:cNvSpPr/>
            <p:nvPr/>
          </p:nvSpPr>
          <p:spPr>
            <a:xfrm>
              <a:off x="1216025" y="4556813"/>
              <a:ext cx="1563020" cy="1100956"/>
            </a:xfrm>
            <a:custGeom>
              <a:avLst/>
              <a:gdLst>
                <a:gd name="connsiteX0" fmla="*/ 0 w 3154108"/>
                <a:gd name="connsiteY0" fmla="*/ 183496 h 1100956"/>
                <a:gd name="connsiteX1" fmla="*/ 183496 w 3154108"/>
                <a:gd name="connsiteY1" fmla="*/ 0 h 1100956"/>
                <a:gd name="connsiteX2" fmla="*/ 2970612 w 3154108"/>
                <a:gd name="connsiteY2" fmla="*/ 0 h 1100956"/>
                <a:gd name="connsiteX3" fmla="*/ 3154108 w 3154108"/>
                <a:gd name="connsiteY3" fmla="*/ 183496 h 1100956"/>
                <a:gd name="connsiteX4" fmla="*/ 3154108 w 3154108"/>
                <a:gd name="connsiteY4" fmla="*/ 917460 h 1100956"/>
                <a:gd name="connsiteX5" fmla="*/ 2970612 w 3154108"/>
                <a:gd name="connsiteY5" fmla="*/ 1100956 h 1100956"/>
                <a:gd name="connsiteX6" fmla="*/ 183496 w 3154108"/>
                <a:gd name="connsiteY6" fmla="*/ 1100956 h 1100956"/>
                <a:gd name="connsiteX7" fmla="*/ 0 w 3154108"/>
                <a:gd name="connsiteY7" fmla="*/ 917460 h 1100956"/>
                <a:gd name="connsiteX8" fmla="*/ 0 w 3154108"/>
                <a:gd name="connsiteY8" fmla="*/ 183496 h 1100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54108" h="1100956">
                  <a:moveTo>
                    <a:pt x="0" y="183496"/>
                  </a:moveTo>
                  <a:cubicBezTo>
                    <a:pt x="0" y="82154"/>
                    <a:pt x="82154" y="0"/>
                    <a:pt x="183496" y="0"/>
                  </a:cubicBezTo>
                  <a:lnTo>
                    <a:pt x="2970612" y="0"/>
                  </a:lnTo>
                  <a:cubicBezTo>
                    <a:pt x="3071954" y="0"/>
                    <a:pt x="3154108" y="82154"/>
                    <a:pt x="3154108" y="183496"/>
                  </a:cubicBezTo>
                  <a:lnTo>
                    <a:pt x="3154108" y="917460"/>
                  </a:lnTo>
                  <a:cubicBezTo>
                    <a:pt x="3154108" y="1018802"/>
                    <a:pt x="3071954" y="1100956"/>
                    <a:pt x="2970612" y="1100956"/>
                  </a:cubicBezTo>
                  <a:lnTo>
                    <a:pt x="183496" y="1100956"/>
                  </a:lnTo>
                  <a:cubicBezTo>
                    <a:pt x="82154" y="1100956"/>
                    <a:pt x="0" y="1018802"/>
                    <a:pt x="0" y="917460"/>
                  </a:cubicBezTo>
                  <a:lnTo>
                    <a:pt x="0" y="183496"/>
                  </a:lnTo>
                  <a:close/>
                </a:path>
              </a:pathLst>
            </a:custGeom>
            <a:ln>
              <a:solidFill>
                <a:schemeClr val="bg1"/>
              </a:solidFill>
            </a:ln>
          </p:spPr>
          <p:style>
            <a:lnRef idx="2">
              <a:schemeClr val="lt1">
                <a:hueOff val="0"/>
                <a:satOff val="0"/>
                <a:lumOff val="0"/>
                <a:alphaOff val="0"/>
              </a:schemeClr>
            </a:lnRef>
            <a:fillRef idx="1001">
              <a:schemeClr val="dk2"/>
            </a:fillRef>
            <a:effectRef idx="0">
              <a:schemeClr val="accent1">
                <a:hueOff val="0"/>
                <a:satOff val="0"/>
                <a:lumOff val="0"/>
                <a:alphaOff val="0"/>
              </a:schemeClr>
            </a:effectRef>
            <a:fontRef idx="minor">
              <a:schemeClr val="lt1"/>
            </a:fontRef>
          </p:style>
          <p:txBody>
            <a:bodyPr spcFirstLastPara="0" vert="horz" wrap="square" lIns="274724" tIns="164234" rIns="274724" bIns="164234" numCol="1" spcCol="1270" anchor="ctr" anchorCtr="0">
              <a:noAutofit/>
            </a:bodyPr>
            <a:lstStyle/>
            <a:p>
              <a:pPr marL="0" lvl="0" indent="0" algn="ctr" defTabSz="2578100">
                <a:lnSpc>
                  <a:spcPct val="90000"/>
                </a:lnSpc>
                <a:spcBef>
                  <a:spcPct val="0"/>
                </a:spcBef>
                <a:spcAft>
                  <a:spcPct val="35000"/>
                </a:spcAft>
                <a:buNone/>
              </a:pPr>
              <a:endParaRPr lang="en-US" sz="2400" kern="1200">
                <a:noFill/>
                <a:latin typeface="+mj-lt"/>
              </a:endParaRPr>
            </a:p>
          </p:txBody>
        </p:sp>
      </p:grpSp>
      <p:sp>
        <p:nvSpPr>
          <p:cNvPr id="5" name="Slide Number Placeholder 4"/>
          <p:cNvSpPr>
            <a:spLocks noGrp="1"/>
          </p:cNvSpPr>
          <p:nvPr>
            <p:ph type="sldNum" sz="quarter" idx="12"/>
          </p:nvPr>
        </p:nvSpPr>
        <p:spPr/>
        <p:txBody>
          <a:bodyPr/>
          <a:lstStyle/>
          <a:p>
            <a:fld id="{2AC1C4F3-0758-4693-96D4-8901426768B0}" type="slidenum">
              <a:rPr lang="en-IN" altLang="en-US" smtClean="0"/>
              <a:pPr/>
              <a:t>15</a:t>
            </a:fld>
            <a:endParaRPr lang="en-IN" altLang="en-US"/>
          </a:p>
        </p:txBody>
      </p:sp>
      <p:sp>
        <p:nvSpPr>
          <p:cNvPr id="14" name="Freeform: Shape 13"/>
          <p:cNvSpPr/>
          <p:nvPr/>
        </p:nvSpPr>
        <p:spPr>
          <a:xfrm>
            <a:off x="2475914" y="5199134"/>
            <a:ext cx="9523827" cy="880764"/>
          </a:xfrm>
          <a:custGeom>
            <a:avLst/>
            <a:gdLst>
              <a:gd name="connsiteX0" fmla="*/ 146797 w 880764"/>
              <a:gd name="connsiteY0" fmla="*/ 0 h 5607304"/>
              <a:gd name="connsiteX1" fmla="*/ 733967 w 880764"/>
              <a:gd name="connsiteY1" fmla="*/ 0 h 5607304"/>
              <a:gd name="connsiteX2" fmla="*/ 880764 w 880764"/>
              <a:gd name="connsiteY2" fmla="*/ 146797 h 5607304"/>
              <a:gd name="connsiteX3" fmla="*/ 880764 w 880764"/>
              <a:gd name="connsiteY3" fmla="*/ 5607304 h 5607304"/>
              <a:gd name="connsiteX4" fmla="*/ 880764 w 880764"/>
              <a:gd name="connsiteY4" fmla="*/ 5607304 h 5607304"/>
              <a:gd name="connsiteX5" fmla="*/ 0 w 880764"/>
              <a:gd name="connsiteY5" fmla="*/ 5607304 h 5607304"/>
              <a:gd name="connsiteX6" fmla="*/ 0 w 880764"/>
              <a:gd name="connsiteY6" fmla="*/ 5607304 h 5607304"/>
              <a:gd name="connsiteX7" fmla="*/ 0 w 880764"/>
              <a:gd name="connsiteY7" fmla="*/ 146797 h 5607304"/>
              <a:gd name="connsiteX8" fmla="*/ 146797 w 880764"/>
              <a:gd name="connsiteY8" fmla="*/ 0 h 5607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80764" h="5607304">
                <a:moveTo>
                  <a:pt x="880764" y="934572"/>
                </a:moveTo>
                <a:lnTo>
                  <a:pt x="880764" y="4672732"/>
                </a:lnTo>
                <a:cubicBezTo>
                  <a:pt x="880764" y="5188882"/>
                  <a:pt x="870441" y="5607301"/>
                  <a:pt x="857706" y="5607301"/>
                </a:cubicBezTo>
                <a:lnTo>
                  <a:pt x="0" y="5607301"/>
                </a:lnTo>
                <a:lnTo>
                  <a:pt x="0" y="5607301"/>
                </a:lnTo>
                <a:lnTo>
                  <a:pt x="0" y="3"/>
                </a:lnTo>
                <a:lnTo>
                  <a:pt x="0" y="3"/>
                </a:lnTo>
                <a:lnTo>
                  <a:pt x="857706" y="3"/>
                </a:lnTo>
                <a:cubicBezTo>
                  <a:pt x="870441" y="3"/>
                  <a:pt x="880764" y="418422"/>
                  <a:pt x="880764" y="934572"/>
                </a:cubicBezTo>
                <a:close/>
              </a:path>
            </a:pathLst>
          </a:custGeom>
        </p:spPr>
        <p:style>
          <a:lnRef idx="2">
            <a:schemeClr val="dk1"/>
          </a:lnRef>
          <a:fillRef idx="1">
            <a:schemeClr val="lt1"/>
          </a:fillRef>
          <a:effectRef idx="0">
            <a:schemeClr val="dk1"/>
          </a:effectRef>
          <a:fontRef idx="minor">
            <a:schemeClr val="dk1"/>
          </a:fontRef>
        </p:style>
        <p:txBody>
          <a:bodyPr spcFirstLastPara="0" vert="horz" wrap="square" lIns="91441" tIns="88715" rIns="134434" bIns="88715" numCol="1" spcCol="1270" anchor="ctr" anchorCtr="0">
            <a:noAutofit/>
          </a:bodyPr>
          <a:lstStyle/>
          <a:p>
            <a:pPr lvl="0" algn="just" defTabSz="933450">
              <a:lnSpc>
                <a:spcPct val="90000"/>
              </a:lnSpc>
              <a:spcBef>
                <a:spcPct val="0"/>
              </a:spcBef>
              <a:spcAft>
                <a:spcPct val="35000"/>
              </a:spcAft>
            </a:pPr>
            <a:r>
              <a:rPr lang="en-IN" sz="2000" dirty="0">
                <a:solidFill>
                  <a:schemeClr val="tx1"/>
                </a:solidFill>
                <a:latin typeface="+mj-lt"/>
              </a:rPr>
              <a:t>Petroleum crude, High Speed Diesel, Motor Spirit (commonly known as petrol), Natural Gas and Aviation Turbine Fuel</a:t>
            </a:r>
          </a:p>
        </p:txBody>
      </p:sp>
      <p:sp>
        <p:nvSpPr>
          <p:cNvPr id="15" name="Freeform: Shape 14"/>
          <p:cNvSpPr/>
          <p:nvPr/>
        </p:nvSpPr>
        <p:spPr>
          <a:xfrm>
            <a:off x="407962" y="5089038"/>
            <a:ext cx="2067952" cy="1100956"/>
          </a:xfrm>
          <a:custGeom>
            <a:avLst/>
            <a:gdLst>
              <a:gd name="connsiteX0" fmla="*/ 0 w 3154108"/>
              <a:gd name="connsiteY0" fmla="*/ 183496 h 1100956"/>
              <a:gd name="connsiteX1" fmla="*/ 183496 w 3154108"/>
              <a:gd name="connsiteY1" fmla="*/ 0 h 1100956"/>
              <a:gd name="connsiteX2" fmla="*/ 2970612 w 3154108"/>
              <a:gd name="connsiteY2" fmla="*/ 0 h 1100956"/>
              <a:gd name="connsiteX3" fmla="*/ 3154108 w 3154108"/>
              <a:gd name="connsiteY3" fmla="*/ 183496 h 1100956"/>
              <a:gd name="connsiteX4" fmla="*/ 3154108 w 3154108"/>
              <a:gd name="connsiteY4" fmla="*/ 917460 h 1100956"/>
              <a:gd name="connsiteX5" fmla="*/ 2970612 w 3154108"/>
              <a:gd name="connsiteY5" fmla="*/ 1100956 h 1100956"/>
              <a:gd name="connsiteX6" fmla="*/ 183496 w 3154108"/>
              <a:gd name="connsiteY6" fmla="*/ 1100956 h 1100956"/>
              <a:gd name="connsiteX7" fmla="*/ 0 w 3154108"/>
              <a:gd name="connsiteY7" fmla="*/ 917460 h 1100956"/>
              <a:gd name="connsiteX8" fmla="*/ 0 w 3154108"/>
              <a:gd name="connsiteY8" fmla="*/ 183496 h 1100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54108" h="1100956">
                <a:moveTo>
                  <a:pt x="0" y="183496"/>
                </a:moveTo>
                <a:cubicBezTo>
                  <a:pt x="0" y="82154"/>
                  <a:pt x="82154" y="0"/>
                  <a:pt x="183496" y="0"/>
                </a:cubicBezTo>
                <a:lnTo>
                  <a:pt x="2970612" y="0"/>
                </a:lnTo>
                <a:cubicBezTo>
                  <a:pt x="3071954" y="0"/>
                  <a:pt x="3154108" y="82154"/>
                  <a:pt x="3154108" y="183496"/>
                </a:cubicBezTo>
                <a:lnTo>
                  <a:pt x="3154108" y="917460"/>
                </a:lnTo>
                <a:cubicBezTo>
                  <a:pt x="3154108" y="1018802"/>
                  <a:pt x="3071954" y="1100956"/>
                  <a:pt x="2970612" y="1100956"/>
                </a:cubicBezTo>
                <a:lnTo>
                  <a:pt x="183496" y="1100956"/>
                </a:lnTo>
                <a:cubicBezTo>
                  <a:pt x="82154" y="1100956"/>
                  <a:pt x="0" y="1018802"/>
                  <a:pt x="0" y="917460"/>
                </a:cubicBezTo>
                <a:lnTo>
                  <a:pt x="0" y="183496"/>
                </a:lnTo>
                <a:close/>
              </a:path>
            </a:pathLst>
          </a:custGeom>
        </p:spPr>
        <p:style>
          <a:lnRef idx="2">
            <a:schemeClr val="lt1">
              <a:hueOff val="0"/>
              <a:satOff val="0"/>
              <a:lumOff val="0"/>
              <a:alphaOff val="0"/>
            </a:schemeClr>
          </a:lnRef>
          <a:fillRef idx="1001">
            <a:schemeClr val="dk2"/>
          </a:fillRef>
          <a:effectRef idx="0">
            <a:schemeClr val="accent1">
              <a:hueOff val="0"/>
              <a:satOff val="0"/>
              <a:lumOff val="0"/>
              <a:alphaOff val="0"/>
            </a:schemeClr>
          </a:effectRef>
          <a:fontRef idx="minor">
            <a:schemeClr val="lt1"/>
          </a:fontRef>
        </p:style>
        <p:txBody>
          <a:bodyPr spcFirstLastPara="0" vert="horz" wrap="square" lIns="274724" tIns="164234" rIns="274724" bIns="164234" numCol="1" spcCol="1270" anchor="ctr" anchorCtr="0">
            <a:noAutofit/>
          </a:bodyPr>
          <a:lstStyle/>
          <a:p>
            <a:pPr marL="0" lvl="0" indent="0" algn="ctr" defTabSz="2578100">
              <a:lnSpc>
                <a:spcPct val="90000"/>
              </a:lnSpc>
              <a:spcBef>
                <a:spcPct val="0"/>
              </a:spcBef>
              <a:spcAft>
                <a:spcPct val="35000"/>
              </a:spcAft>
              <a:buNone/>
            </a:pPr>
            <a:endParaRPr lang="en-US" sz="5800" kern="1200">
              <a:solidFill>
                <a:schemeClr val="bg1"/>
              </a:solidFill>
            </a:endParaRPr>
          </a:p>
        </p:txBody>
      </p:sp>
      <p:sp>
        <p:nvSpPr>
          <p:cNvPr id="16" name="Rectangle 15"/>
          <p:cNvSpPr/>
          <p:nvPr/>
        </p:nvSpPr>
        <p:spPr>
          <a:xfrm>
            <a:off x="2475914" y="1714244"/>
            <a:ext cx="9523826" cy="101566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en-IN" sz="2000" dirty="0">
                <a:latin typeface="+mj-lt"/>
              </a:rPr>
              <a:t>Notwithstanding anything contained in articles 246 and 254, Parliament, and, subject to clause (2), the Legislature of every State, have power to make laws with respect to goods and services tax imposed by the Union or by such state</a:t>
            </a:r>
            <a:endParaRPr lang="en-GB" sz="2000" dirty="0">
              <a:latin typeface="+mj-lt"/>
            </a:endParaRPr>
          </a:p>
        </p:txBody>
      </p:sp>
      <p:sp>
        <p:nvSpPr>
          <p:cNvPr id="17" name="Rectangle 16"/>
          <p:cNvSpPr/>
          <p:nvPr/>
        </p:nvSpPr>
        <p:spPr>
          <a:xfrm>
            <a:off x="924254" y="1991243"/>
            <a:ext cx="1066318" cy="400110"/>
          </a:xfrm>
          <a:prstGeom prst="rect">
            <a:avLst/>
          </a:prstGeom>
        </p:spPr>
        <p:txBody>
          <a:bodyPr wrap="none">
            <a:spAutoFit/>
          </a:bodyPr>
          <a:lstStyle/>
          <a:p>
            <a:r>
              <a:rPr lang="en-IN" sz="2000" dirty="0">
                <a:solidFill>
                  <a:schemeClr val="bg1"/>
                </a:solidFill>
                <a:latin typeface="+mj-lt"/>
              </a:rPr>
              <a:t>246A(1)</a:t>
            </a:r>
            <a:endParaRPr lang="en-GB" sz="2000" dirty="0">
              <a:solidFill>
                <a:schemeClr val="bg1"/>
              </a:solidFill>
              <a:latin typeface="+mj-lt"/>
            </a:endParaRPr>
          </a:p>
        </p:txBody>
      </p:sp>
      <p:sp>
        <p:nvSpPr>
          <p:cNvPr id="19" name="Rectangle 18"/>
          <p:cNvSpPr/>
          <p:nvPr/>
        </p:nvSpPr>
        <p:spPr>
          <a:xfrm>
            <a:off x="924253" y="3092199"/>
            <a:ext cx="1066318" cy="400110"/>
          </a:xfrm>
          <a:prstGeom prst="rect">
            <a:avLst/>
          </a:prstGeom>
        </p:spPr>
        <p:txBody>
          <a:bodyPr wrap="none">
            <a:spAutoFit/>
          </a:bodyPr>
          <a:lstStyle/>
          <a:p>
            <a:r>
              <a:rPr lang="en-IN" sz="2000" dirty="0">
                <a:solidFill>
                  <a:schemeClr val="bg1"/>
                </a:solidFill>
                <a:latin typeface="+mj-lt"/>
              </a:rPr>
              <a:t>246A(2)</a:t>
            </a:r>
            <a:endParaRPr lang="en-GB" sz="2000" dirty="0">
              <a:solidFill>
                <a:schemeClr val="bg1"/>
              </a:solidFill>
              <a:latin typeface="+mj-lt"/>
            </a:endParaRPr>
          </a:p>
        </p:txBody>
      </p:sp>
      <p:sp>
        <p:nvSpPr>
          <p:cNvPr id="20" name="Rectangle 19"/>
          <p:cNvSpPr/>
          <p:nvPr/>
        </p:nvSpPr>
        <p:spPr>
          <a:xfrm>
            <a:off x="2475913" y="2897713"/>
            <a:ext cx="9523827" cy="101566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en-IN" sz="2000" dirty="0">
                <a:latin typeface="+mj-lt"/>
              </a:rPr>
              <a:t>Parliament has exclusive power to make laws with respect to goods and services tax where the supply of goods, or of services, or both takes place in the course of inter-State trade or commerce.</a:t>
            </a:r>
            <a:endParaRPr lang="en-GB" sz="2000" dirty="0">
              <a:latin typeface="+mj-lt"/>
            </a:endParaRPr>
          </a:p>
        </p:txBody>
      </p:sp>
      <p:sp>
        <p:nvSpPr>
          <p:cNvPr id="21" name="Rectangle 20"/>
          <p:cNvSpPr/>
          <p:nvPr/>
        </p:nvSpPr>
        <p:spPr>
          <a:xfrm>
            <a:off x="2475914" y="4092112"/>
            <a:ext cx="9369083" cy="923330"/>
          </a:xfrm>
          <a:prstGeom prst="rect">
            <a:avLst/>
          </a:prstGeom>
        </p:spPr>
        <p:txBody>
          <a:bodyPr wrap="square">
            <a:spAutoFit/>
          </a:bodyPr>
          <a:lstStyle/>
          <a:p>
            <a:pPr lvl="0" algn="just" defTabSz="933450">
              <a:lnSpc>
                <a:spcPct val="90000"/>
              </a:lnSpc>
              <a:spcBef>
                <a:spcPct val="0"/>
              </a:spcBef>
              <a:spcAft>
                <a:spcPct val="35000"/>
              </a:spcAft>
            </a:pPr>
            <a:r>
              <a:rPr lang="en-IN" sz="2000" dirty="0">
                <a:latin typeface="+mj-lt"/>
              </a:rPr>
              <a:t>In respect of goods and services tax referred to in clause (5) of article 279A, Article 246A will take effect from the date recommended by the Goods and Services Tax Council.’</a:t>
            </a:r>
          </a:p>
        </p:txBody>
      </p:sp>
      <p:sp>
        <p:nvSpPr>
          <p:cNvPr id="22" name="Rectangle 21"/>
          <p:cNvSpPr/>
          <p:nvPr/>
        </p:nvSpPr>
        <p:spPr>
          <a:xfrm>
            <a:off x="724678" y="4230611"/>
            <a:ext cx="1620957" cy="400110"/>
          </a:xfrm>
          <a:prstGeom prst="rect">
            <a:avLst/>
          </a:prstGeom>
        </p:spPr>
        <p:style>
          <a:lnRef idx="0">
            <a:scrgbClr r="0" g="0" b="0"/>
          </a:lnRef>
          <a:fillRef idx="1001">
            <a:schemeClr val="dk2"/>
          </a:fillRef>
          <a:effectRef idx="0">
            <a:scrgbClr r="0" g="0" b="0"/>
          </a:effectRef>
          <a:fontRef idx="major"/>
        </p:style>
        <p:txBody>
          <a:bodyPr wrap="none">
            <a:spAutoFit/>
          </a:bodyPr>
          <a:lstStyle/>
          <a:p>
            <a:r>
              <a:rPr lang="en-IN" sz="2000" dirty="0">
                <a:solidFill>
                  <a:schemeClr val="bg1"/>
                </a:solidFill>
              </a:rPr>
              <a:t>Explanation </a:t>
            </a:r>
            <a:endParaRPr lang="en-GB" sz="2000" dirty="0">
              <a:solidFill>
                <a:schemeClr val="bg1"/>
              </a:solidFill>
            </a:endParaRPr>
          </a:p>
        </p:txBody>
      </p:sp>
      <p:sp>
        <p:nvSpPr>
          <p:cNvPr id="23" name="Rectangle 22"/>
          <p:cNvSpPr/>
          <p:nvPr/>
        </p:nvSpPr>
        <p:spPr>
          <a:xfrm>
            <a:off x="588907" y="5347694"/>
            <a:ext cx="1653018" cy="677108"/>
          </a:xfrm>
          <a:prstGeom prst="rect">
            <a:avLst/>
          </a:prstGeom>
        </p:spPr>
        <p:txBody>
          <a:bodyPr wrap="none">
            <a:spAutoFit/>
          </a:bodyPr>
          <a:lstStyle/>
          <a:p>
            <a:pPr algn="ctr"/>
            <a:r>
              <a:rPr lang="en-IN" dirty="0">
                <a:solidFill>
                  <a:schemeClr val="bg1"/>
                </a:solidFill>
                <a:latin typeface="+mj-lt"/>
              </a:rPr>
              <a:t>Goods </a:t>
            </a:r>
            <a:r>
              <a:rPr lang="en-IN" sz="2000" dirty="0">
                <a:solidFill>
                  <a:schemeClr val="bg1"/>
                </a:solidFill>
                <a:latin typeface="+mj-lt"/>
              </a:rPr>
              <a:t>under</a:t>
            </a:r>
            <a:r>
              <a:rPr lang="en-IN" dirty="0">
                <a:solidFill>
                  <a:schemeClr val="bg1"/>
                </a:solidFill>
                <a:latin typeface="+mj-lt"/>
              </a:rPr>
              <a:t> </a:t>
            </a:r>
          </a:p>
          <a:p>
            <a:pPr algn="ctr"/>
            <a:r>
              <a:rPr lang="en-IN" dirty="0">
                <a:solidFill>
                  <a:schemeClr val="bg1"/>
                </a:solidFill>
                <a:latin typeface="+mj-lt"/>
              </a:rPr>
              <a:t>279A(5)</a:t>
            </a:r>
            <a:endParaRPr lang="en-GB" dirty="0">
              <a:solidFill>
                <a:schemeClr val="bg1"/>
              </a:solidFill>
              <a:latin typeface="+mj-lt"/>
            </a:endParaRPr>
          </a:p>
        </p:txBody>
      </p:sp>
      <p:sp>
        <p:nvSpPr>
          <p:cNvPr id="24" name="Footer Placeholder 2"/>
          <p:cNvSpPr>
            <a:spLocks noGrp="1"/>
          </p:cNvSpPr>
          <p:nvPr>
            <p:ph type="ftr" sz="quarter" idx="11"/>
          </p:nvPr>
        </p:nvSpPr>
        <p:spPr>
          <a:xfrm>
            <a:off x="118735" y="6553200"/>
            <a:ext cx="3859212" cy="304800"/>
          </a:xfrm>
        </p:spPr>
        <p:txBody>
          <a:bodyPr/>
          <a:lstStyle/>
          <a:p>
            <a:pPr>
              <a:defRPr/>
            </a:pPr>
            <a:r>
              <a:rPr lang="en-IN" dirty="0"/>
              <a:t>© Indirect Taxes Committee, ICAI</a:t>
            </a:r>
          </a:p>
        </p:txBody>
      </p:sp>
    </p:spTree>
    <p:extLst>
      <p:ext uri="{BB962C8B-B14F-4D97-AF65-F5344CB8AC3E}">
        <p14:creationId xmlns:p14="http://schemas.microsoft.com/office/powerpoint/2010/main" val="2199006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2247" y="2096088"/>
            <a:ext cx="11000154" cy="4274948"/>
          </a:xfrm>
          <a:prstGeom prst="rect">
            <a:avLst/>
          </a:prstGeom>
          <a:ln w="3810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2600" dirty="0">
              <a:latin typeface="+mj-lt"/>
            </a:endParaRPr>
          </a:p>
        </p:txBody>
      </p:sp>
      <p:sp>
        <p:nvSpPr>
          <p:cNvPr id="7" name="Title 1"/>
          <p:cNvSpPr>
            <a:spLocks noGrp="1"/>
          </p:cNvSpPr>
          <p:nvPr>
            <p:ph type="title"/>
          </p:nvPr>
        </p:nvSpPr>
        <p:spPr>
          <a:xfrm>
            <a:off x="829733" y="2416514"/>
            <a:ext cx="10464800" cy="685800"/>
          </a:xfrm>
        </p:spPr>
        <p:txBody>
          <a:bodyPr/>
          <a:lstStyle/>
          <a:p>
            <a:r>
              <a:rPr lang="en-IN" dirty="0">
                <a:solidFill>
                  <a:schemeClr val="tx1"/>
                </a:solidFill>
              </a:rPr>
              <a:t>Constitution (101</a:t>
            </a:r>
            <a:r>
              <a:rPr lang="en-IN" baseline="30000" dirty="0">
                <a:solidFill>
                  <a:schemeClr val="tx1"/>
                </a:solidFill>
              </a:rPr>
              <a:t>st</a:t>
            </a:r>
            <a:r>
              <a:rPr lang="en-IN" dirty="0">
                <a:solidFill>
                  <a:schemeClr val="tx1"/>
                </a:solidFill>
              </a:rPr>
              <a:t> Amendment) Act, 2017</a:t>
            </a:r>
          </a:p>
        </p:txBody>
      </p:sp>
      <p:sp>
        <p:nvSpPr>
          <p:cNvPr id="8" name="Rectangle 7"/>
          <p:cNvSpPr/>
          <p:nvPr/>
        </p:nvSpPr>
        <p:spPr>
          <a:xfrm>
            <a:off x="3860800" y="3508714"/>
            <a:ext cx="7721600" cy="2862322"/>
          </a:xfrm>
          <a:prstGeom prst="rect">
            <a:avLst/>
          </a:prstGeom>
        </p:spPr>
        <p:txBody>
          <a:bodyPr wrap="square">
            <a:spAutoFit/>
          </a:bodyPr>
          <a:lstStyle/>
          <a:p>
            <a:pPr marL="146047" algn="just">
              <a:spcBef>
                <a:spcPts val="1600"/>
              </a:spcBef>
            </a:pPr>
            <a:r>
              <a:rPr lang="en-US" sz="3600" b="1" dirty="0">
                <a:latin typeface="+mj-lt"/>
                <a:cs typeface="Calibri" panose="020F0502020204030204" pitchFamily="34" charset="0"/>
              </a:rPr>
              <a:t>“Goods and services tax”</a:t>
            </a:r>
            <a:r>
              <a:rPr lang="en-US" sz="3600" dirty="0">
                <a:latin typeface="+mj-lt"/>
                <a:cs typeface="Calibri" panose="020F0502020204030204" pitchFamily="34" charset="0"/>
              </a:rPr>
              <a:t> means any tax on </a:t>
            </a:r>
            <a:r>
              <a:rPr lang="en-US" sz="3600" u="sng" dirty="0">
                <a:latin typeface="+mj-lt"/>
                <a:cs typeface="Calibri" panose="020F0502020204030204" pitchFamily="34" charset="0"/>
              </a:rPr>
              <a:t>supply of goods, or</a:t>
            </a:r>
            <a:r>
              <a:rPr lang="en-US" sz="3600" dirty="0">
                <a:latin typeface="+mj-lt"/>
                <a:cs typeface="Calibri" panose="020F0502020204030204" pitchFamily="34" charset="0"/>
              </a:rPr>
              <a:t> </a:t>
            </a:r>
            <a:r>
              <a:rPr lang="en-US" sz="3600" u="sng" dirty="0">
                <a:latin typeface="+mj-lt"/>
                <a:cs typeface="Calibri" panose="020F0502020204030204" pitchFamily="34" charset="0"/>
              </a:rPr>
              <a:t>services or both</a:t>
            </a:r>
            <a:r>
              <a:rPr lang="en-US" sz="3600" dirty="0">
                <a:latin typeface="+mj-lt"/>
                <a:cs typeface="Calibri" panose="020F0502020204030204" pitchFamily="34" charset="0"/>
              </a:rPr>
              <a:t> except taxes on the supply of the alcoholic liquor for human consumption</a:t>
            </a:r>
          </a:p>
        </p:txBody>
      </p:sp>
      <p:sp>
        <p:nvSpPr>
          <p:cNvPr id="10" name="Rectangle 9"/>
          <p:cNvSpPr/>
          <p:nvPr/>
        </p:nvSpPr>
        <p:spPr>
          <a:xfrm>
            <a:off x="787655" y="3102314"/>
            <a:ext cx="10589337" cy="45719"/>
          </a:xfrm>
          <a:prstGeom prst="rect">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endParaRPr>
          </a:p>
        </p:txBody>
      </p:sp>
      <p:sp>
        <p:nvSpPr>
          <p:cNvPr id="11" name="Rectangle 10"/>
          <p:cNvSpPr/>
          <p:nvPr/>
        </p:nvSpPr>
        <p:spPr>
          <a:xfrm>
            <a:off x="863600" y="3508715"/>
            <a:ext cx="2895600" cy="1333500"/>
          </a:xfrm>
          <a:prstGeom prst="rect">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latin typeface="+mj-lt"/>
                <a:cs typeface="Calibri" panose="020F0502020204030204" pitchFamily="34" charset="0"/>
              </a:rPr>
              <a:t>366(12A)</a:t>
            </a:r>
          </a:p>
        </p:txBody>
      </p:sp>
      <p:sp>
        <p:nvSpPr>
          <p:cNvPr id="15" name="Title 1"/>
          <p:cNvSpPr txBox="1">
            <a:spLocks/>
          </p:cNvSpPr>
          <p:nvPr/>
        </p:nvSpPr>
        <p:spPr bwMode="gray">
          <a:xfrm>
            <a:off x="1241822" y="371815"/>
            <a:ext cx="8761413" cy="82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3600" kern="1200">
                <a:solidFill>
                  <a:schemeClr val="bg2"/>
                </a:solidFill>
                <a:latin typeface="+mj-lt"/>
                <a:ea typeface="+mj-ea"/>
                <a:cs typeface="+mj-cs"/>
              </a:defRPr>
            </a:lvl1pPr>
            <a:lvl2pPr algn="ctr" defTabSz="457200" rtl="0" eaLnBrk="0" fontAlgn="base" hangingPunct="0">
              <a:spcBef>
                <a:spcPct val="0"/>
              </a:spcBef>
              <a:spcAft>
                <a:spcPct val="0"/>
              </a:spcAft>
              <a:defRPr sz="3600">
                <a:solidFill>
                  <a:schemeClr val="bg2"/>
                </a:solidFill>
                <a:latin typeface="Palatino Linotype" panose="02040502050505030304" pitchFamily="18" charset="0"/>
              </a:defRPr>
            </a:lvl2pPr>
            <a:lvl3pPr algn="ctr" defTabSz="457200" rtl="0" eaLnBrk="0" fontAlgn="base" hangingPunct="0">
              <a:spcBef>
                <a:spcPct val="0"/>
              </a:spcBef>
              <a:spcAft>
                <a:spcPct val="0"/>
              </a:spcAft>
              <a:defRPr sz="3600">
                <a:solidFill>
                  <a:schemeClr val="bg2"/>
                </a:solidFill>
                <a:latin typeface="Palatino Linotype" panose="02040502050505030304" pitchFamily="18" charset="0"/>
              </a:defRPr>
            </a:lvl3pPr>
            <a:lvl4pPr algn="ctr" defTabSz="457200" rtl="0" eaLnBrk="0" fontAlgn="base" hangingPunct="0">
              <a:spcBef>
                <a:spcPct val="0"/>
              </a:spcBef>
              <a:spcAft>
                <a:spcPct val="0"/>
              </a:spcAft>
              <a:defRPr sz="3600">
                <a:solidFill>
                  <a:schemeClr val="bg2"/>
                </a:solidFill>
                <a:latin typeface="Palatino Linotype" panose="02040502050505030304" pitchFamily="18" charset="0"/>
              </a:defRPr>
            </a:lvl4pPr>
            <a:lvl5pPr algn="ctr" defTabSz="457200" rtl="0" eaLnBrk="0" fontAlgn="base" hangingPunct="0">
              <a:spcBef>
                <a:spcPct val="0"/>
              </a:spcBef>
              <a:spcAft>
                <a:spcPct val="0"/>
              </a:spcAft>
              <a:defRPr sz="3600">
                <a:solidFill>
                  <a:schemeClr val="bg2"/>
                </a:solidFill>
                <a:latin typeface="Palatino Linotype" panose="02040502050505030304"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IN" sz="3200" b="1" dirty="0"/>
              <a:t>Definition of GST</a:t>
            </a:r>
          </a:p>
        </p:txBody>
      </p:sp>
      <p:sp>
        <p:nvSpPr>
          <p:cNvPr id="9" name="Footer Placeholder 2"/>
          <p:cNvSpPr>
            <a:spLocks noGrp="1"/>
          </p:cNvSpPr>
          <p:nvPr>
            <p:ph type="ftr" sz="quarter" idx="11"/>
          </p:nvPr>
        </p:nvSpPr>
        <p:spPr>
          <a:xfrm>
            <a:off x="118735" y="6553200"/>
            <a:ext cx="3859212" cy="304800"/>
          </a:xfrm>
        </p:spPr>
        <p:txBody>
          <a:bodyPr/>
          <a:lstStyle/>
          <a:p>
            <a:pPr>
              <a:defRPr/>
            </a:pPr>
            <a:r>
              <a:rPr lang="en-IN" dirty="0"/>
              <a:t>© Indirect Taxes Committee, ICAI</a:t>
            </a:r>
          </a:p>
        </p:txBody>
      </p:sp>
    </p:spTree>
    <p:extLst>
      <p:ext uri="{BB962C8B-B14F-4D97-AF65-F5344CB8AC3E}">
        <p14:creationId xmlns:p14="http://schemas.microsoft.com/office/powerpoint/2010/main" val="19282404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1822" y="371815"/>
            <a:ext cx="8761413" cy="826700"/>
          </a:xfrm>
        </p:spPr>
        <p:txBody>
          <a:bodyPr/>
          <a:lstStyle/>
          <a:p>
            <a:r>
              <a:rPr lang="en-IN" sz="3200" b="1" dirty="0"/>
              <a:t>GST – Other Changes in Definition</a:t>
            </a:r>
          </a:p>
        </p:txBody>
      </p:sp>
      <p:sp>
        <p:nvSpPr>
          <p:cNvPr id="3" name="Content Placeholder 2"/>
          <p:cNvSpPr>
            <a:spLocks noGrp="1"/>
          </p:cNvSpPr>
          <p:nvPr>
            <p:ph idx="1"/>
          </p:nvPr>
        </p:nvSpPr>
        <p:spPr>
          <a:xfrm>
            <a:off x="424070" y="1198515"/>
            <a:ext cx="11304103" cy="4781371"/>
          </a:xfrm>
        </p:spPr>
        <p:txBody>
          <a:bodyPr/>
          <a:lstStyle/>
          <a:p>
            <a:pPr marL="0" indent="0" algn="just">
              <a:buNone/>
            </a:pPr>
            <a:endParaRPr lang="en-US" sz="3200" dirty="0"/>
          </a:p>
          <a:p>
            <a:endParaRPr lang="en-IN" dirty="0"/>
          </a:p>
        </p:txBody>
      </p:sp>
      <p:sp>
        <p:nvSpPr>
          <p:cNvPr id="5" name="Slide Number Placeholder 4"/>
          <p:cNvSpPr>
            <a:spLocks noGrp="1"/>
          </p:cNvSpPr>
          <p:nvPr>
            <p:ph type="sldNum" sz="quarter" idx="12"/>
          </p:nvPr>
        </p:nvSpPr>
        <p:spPr/>
        <p:txBody>
          <a:bodyPr/>
          <a:lstStyle/>
          <a:p>
            <a:fld id="{2AC1C4F3-0758-4693-96D4-8901426768B0}" type="slidenum">
              <a:rPr lang="en-IN" altLang="en-US" smtClean="0"/>
              <a:pPr/>
              <a:t>17</a:t>
            </a:fld>
            <a:endParaRPr lang="en-IN" altLang="en-US"/>
          </a:p>
        </p:txBody>
      </p:sp>
      <p:graphicFrame>
        <p:nvGraphicFramePr>
          <p:cNvPr id="6" name="Table 5"/>
          <p:cNvGraphicFramePr>
            <a:graphicFrameLocks noGrp="1"/>
          </p:cNvGraphicFramePr>
          <p:nvPr>
            <p:extLst/>
          </p:nvPr>
        </p:nvGraphicFramePr>
        <p:xfrm>
          <a:off x="424070" y="1333404"/>
          <a:ext cx="11225386" cy="5067394"/>
        </p:xfrm>
        <a:graphic>
          <a:graphicData uri="http://schemas.openxmlformats.org/drawingml/2006/table">
            <a:tbl>
              <a:tblPr firstRow="1" bandRow="1">
                <a:tableStyleId>{073A0DAA-6AF3-43AB-8588-CEC1D06C72B9}</a:tableStyleId>
              </a:tblPr>
              <a:tblGrid>
                <a:gridCol w="874378">
                  <a:extLst>
                    <a:ext uri="{9D8B030D-6E8A-4147-A177-3AD203B41FA5}">
                      <a16:colId xmlns:a16="http://schemas.microsoft.com/office/drawing/2014/main" val="285591063"/>
                    </a:ext>
                  </a:extLst>
                </a:gridCol>
                <a:gridCol w="1774521">
                  <a:extLst>
                    <a:ext uri="{9D8B030D-6E8A-4147-A177-3AD203B41FA5}">
                      <a16:colId xmlns:a16="http://schemas.microsoft.com/office/drawing/2014/main" val="1936862403"/>
                    </a:ext>
                  </a:extLst>
                </a:gridCol>
                <a:gridCol w="1592919">
                  <a:extLst>
                    <a:ext uri="{9D8B030D-6E8A-4147-A177-3AD203B41FA5}">
                      <a16:colId xmlns:a16="http://schemas.microsoft.com/office/drawing/2014/main" val="1811547835"/>
                    </a:ext>
                  </a:extLst>
                </a:gridCol>
                <a:gridCol w="6983568">
                  <a:extLst>
                    <a:ext uri="{9D8B030D-6E8A-4147-A177-3AD203B41FA5}">
                      <a16:colId xmlns:a16="http://schemas.microsoft.com/office/drawing/2014/main" val="620249996"/>
                    </a:ext>
                  </a:extLst>
                </a:gridCol>
              </a:tblGrid>
              <a:tr h="968460">
                <a:tc>
                  <a:txBody>
                    <a:bodyPr/>
                    <a:lstStyle/>
                    <a:p>
                      <a:pPr algn="ctr"/>
                      <a:r>
                        <a:rPr lang="en-IN" sz="2400" dirty="0" err="1">
                          <a:latin typeface="+mj-lt"/>
                        </a:rPr>
                        <a:t>Sl</a:t>
                      </a:r>
                      <a:r>
                        <a:rPr lang="en-IN" sz="2400" dirty="0">
                          <a:latin typeface="+mj-lt"/>
                        </a:rPr>
                        <a:t> No</a:t>
                      </a:r>
                      <a:endParaRPr lang="en-IN" sz="2400" dirty="0">
                        <a:solidFill>
                          <a:schemeClr val="bg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IN" sz="2400" dirty="0">
                          <a:latin typeface="+mj-lt"/>
                        </a:rPr>
                        <a:t>Definition</a:t>
                      </a:r>
                      <a:endParaRPr lang="en-IN" sz="2400" dirty="0">
                        <a:solidFill>
                          <a:schemeClr val="bg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IN" sz="2400" dirty="0">
                          <a:latin typeface="+mj-lt"/>
                        </a:rPr>
                        <a:t>Article</a:t>
                      </a:r>
                      <a:endParaRPr lang="en-IN" sz="2400" dirty="0">
                        <a:solidFill>
                          <a:schemeClr val="bg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IN" sz="2400" dirty="0">
                          <a:latin typeface="+mj-lt"/>
                        </a:rPr>
                        <a:t>Definition</a:t>
                      </a:r>
                      <a:endParaRPr lang="en-IN" sz="2400" dirty="0">
                        <a:solidFill>
                          <a:schemeClr val="bg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998977608"/>
                  </a:ext>
                </a:extLst>
              </a:tr>
              <a:tr h="840807">
                <a:tc>
                  <a:txBody>
                    <a:bodyPr/>
                    <a:lstStyle/>
                    <a:p>
                      <a:pPr marL="0" indent="0" algn="ctr">
                        <a:buFont typeface="+mj-lt"/>
                        <a:buNone/>
                      </a:pPr>
                      <a:r>
                        <a:rPr lang="en-IN" sz="2400" dirty="0">
                          <a:latin typeface="+mj-lt"/>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2400" dirty="0">
                          <a:latin typeface="+mj-lt"/>
                        </a:rPr>
                        <a:t>Service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dirty="0">
                          <a:latin typeface="+mj-lt"/>
                        </a:rPr>
                        <a:t>366 </a:t>
                      </a:r>
                      <a:r>
                        <a:rPr lang="en-IN" sz="2400" dirty="0">
                          <a:latin typeface="+mj-lt"/>
                        </a:rPr>
                        <a:t>(26A)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IN" sz="2400" dirty="0">
                          <a:latin typeface="+mj-lt"/>
                        </a:rPr>
                        <a:t>Anything other than goods</a:t>
                      </a:r>
                    </a:p>
                    <a:p>
                      <a:pPr algn="just"/>
                      <a:endParaRPr lang="en-IN" sz="2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46949503"/>
                  </a:ext>
                </a:extLst>
              </a:tr>
              <a:tr h="1208660">
                <a:tc>
                  <a:txBody>
                    <a:bodyPr/>
                    <a:lstStyle/>
                    <a:p>
                      <a:pPr marL="0" indent="0" algn="ctr">
                        <a:buFont typeface="+mj-lt"/>
                        <a:buNone/>
                      </a:pPr>
                      <a:r>
                        <a:rPr lang="en-IN" sz="2400" dirty="0">
                          <a:latin typeface="+mj-lt"/>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2400" dirty="0">
                          <a:latin typeface="+mj-lt"/>
                        </a:rPr>
                        <a:t>State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dirty="0">
                          <a:latin typeface="+mj-lt"/>
                        </a:rPr>
                        <a:t>366 </a:t>
                      </a:r>
                      <a:r>
                        <a:rPr lang="en-IN" sz="2400" dirty="0">
                          <a:latin typeface="+mj-lt"/>
                        </a:rPr>
                        <a:t>(26B)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IN" sz="2400" dirty="0">
                          <a:latin typeface="+mj-lt"/>
                        </a:rPr>
                        <a:t>With reference to articles 246A, 268, 269, 269A and article 279A includes a Union territory with Legislature.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29594349"/>
                  </a:ext>
                </a:extLst>
              </a:tr>
              <a:tr h="1208660">
                <a:tc>
                  <a:txBody>
                    <a:bodyPr/>
                    <a:lstStyle/>
                    <a:p>
                      <a:pPr marL="0" indent="0" algn="ctr">
                        <a:buFont typeface="+mj-lt"/>
                        <a:buNone/>
                      </a:pPr>
                      <a:r>
                        <a:rPr lang="en-IN" sz="2400" dirty="0">
                          <a:latin typeface="+mj-lt"/>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2400" dirty="0">
                          <a:latin typeface="+mj-lt"/>
                        </a:rPr>
                        <a:t>Goods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2400" dirty="0">
                          <a:latin typeface="+mj-lt"/>
                        </a:rPr>
                        <a:t>366 (12)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IN" sz="2400" dirty="0">
                          <a:latin typeface="+mj-lt"/>
                        </a:rPr>
                        <a:t>includes all materials, commodities, and articles [Definition Already Present prior to 101 Constitutional</a:t>
                      </a:r>
                      <a:r>
                        <a:rPr lang="en-IN" sz="2400" baseline="0" dirty="0">
                          <a:latin typeface="+mj-lt"/>
                        </a:rPr>
                        <a:t> amendment</a:t>
                      </a:r>
                      <a:r>
                        <a:rPr lang="en-IN" sz="2400" dirty="0">
                          <a:latin typeface="+mj-lt"/>
                        </a:rPr>
                        <a:t>]</a:t>
                      </a:r>
                      <a:endParaRPr lang="en-US" sz="2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13913845"/>
                  </a:ext>
                </a:extLst>
              </a:tr>
              <a:tr h="840807">
                <a:tc>
                  <a:txBody>
                    <a:bodyPr/>
                    <a:lstStyle/>
                    <a:p>
                      <a:pPr marL="0" indent="0" algn="ctr">
                        <a:buFont typeface="+mj-lt"/>
                        <a:buNone/>
                      </a:pPr>
                      <a:r>
                        <a:rPr lang="en-IN" sz="2400" dirty="0">
                          <a:latin typeface="+mj-lt"/>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2400" dirty="0">
                          <a:latin typeface="+mj-lt"/>
                        </a:rPr>
                        <a:t>Supply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2400" dirty="0">
                          <a:latin typeface="+mj-lt"/>
                        </a:rPr>
                        <a:t>Not Defined!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endParaRPr lang="en-IN" sz="2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69309335"/>
                  </a:ext>
                </a:extLst>
              </a:tr>
            </a:tbl>
          </a:graphicData>
        </a:graphic>
      </p:graphicFrame>
      <p:sp>
        <p:nvSpPr>
          <p:cNvPr id="7" name="Footer Placeholder 2"/>
          <p:cNvSpPr>
            <a:spLocks noGrp="1"/>
          </p:cNvSpPr>
          <p:nvPr>
            <p:ph type="ftr" sz="quarter" idx="11"/>
          </p:nvPr>
        </p:nvSpPr>
        <p:spPr>
          <a:xfrm>
            <a:off x="118735" y="6553200"/>
            <a:ext cx="3859212" cy="304800"/>
          </a:xfrm>
        </p:spPr>
        <p:txBody>
          <a:bodyPr/>
          <a:lstStyle/>
          <a:p>
            <a:pPr>
              <a:defRPr/>
            </a:pPr>
            <a:r>
              <a:rPr lang="en-IN" dirty="0"/>
              <a:t>© Indirect Taxes Committee, ICAI</a:t>
            </a:r>
          </a:p>
        </p:txBody>
      </p:sp>
    </p:spTree>
    <p:extLst>
      <p:ext uri="{BB962C8B-B14F-4D97-AF65-F5344CB8AC3E}">
        <p14:creationId xmlns:p14="http://schemas.microsoft.com/office/powerpoint/2010/main" val="1990918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5318" y="295276"/>
            <a:ext cx="9136770" cy="768350"/>
          </a:xfrm>
        </p:spPr>
        <p:txBody>
          <a:bodyPr/>
          <a:lstStyle/>
          <a:p>
            <a:r>
              <a:rPr lang="en-IN" sz="3200" b="1" dirty="0"/>
              <a:t>Levy and collection of GST in course of inter-State trade or commerce – Article 269A</a:t>
            </a:r>
          </a:p>
        </p:txBody>
      </p:sp>
      <p:sp>
        <p:nvSpPr>
          <p:cNvPr id="3" name="Content Placeholder 2"/>
          <p:cNvSpPr>
            <a:spLocks noGrp="1"/>
          </p:cNvSpPr>
          <p:nvPr>
            <p:ph idx="1"/>
          </p:nvPr>
        </p:nvSpPr>
        <p:spPr>
          <a:xfrm>
            <a:off x="502920" y="1277111"/>
            <a:ext cx="11164823" cy="5276088"/>
          </a:xfrm>
        </p:spPr>
        <p:txBody>
          <a:bodyPr/>
          <a:lstStyle/>
          <a:p>
            <a:pPr algn="just"/>
            <a:r>
              <a:rPr lang="en-IN" sz="2600" dirty="0">
                <a:latin typeface="+mj-lt"/>
              </a:rPr>
              <a:t>GST shall be levied and collected by the Central Government and such tax shall be apportioned between the Union and the States in the manner as may be provided by Parliament by law on the recommendations of GST Council.</a:t>
            </a:r>
          </a:p>
          <a:p>
            <a:pPr marL="0" indent="0" algn="just">
              <a:buNone/>
            </a:pPr>
            <a:endParaRPr lang="en-IN" sz="2600" dirty="0">
              <a:latin typeface="+mj-lt"/>
            </a:endParaRPr>
          </a:p>
          <a:p>
            <a:pPr algn="just"/>
            <a:r>
              <a:rPr lang="en-IN" sz="2600" dirty="0">
                <a:latin typeface="+mj-lt"/>
              </a:rPr>
              <a:t>Supply of goods, or of services, or both </a:t>
            </a:r>
            <a:r>
              <a:rPr lang="en-IN" sz="2600" u="sng" dirty="0">
                <a:latin typeface="+mj-lt"/>
              </a:rPr>
              <a:t>in the course of import</a:t>
            </a:r>
            <a:r>
              <a:rPr lang="en-IN" sz="2600" dirty="0">
                <a:latin typeface="+mj-lt"/>
              </a:rPr>
              <a:t> into the territory of India </a:t>
            </a:r>
            <a:r>
              <a:rPr lang="en-IN" sz="2600" u="sng" dirty="0">
                <a:latin typeface="+mj-lt"/>
              </a:rPr>
              <a:t>shall be deemed </a:t>
            </a:r>
            <a:r>
              <a:rPr lang="en-IN" sz="2600" dirty="0">
                <a:latin typeface="+mj-lt"/>
              </a:rPr>
              <a:t>to be supply in the course of </a:t>
            </a:r>
            <a:r>
              <a:rPr lang="en-IN" sz="2600" u="sng" dirty="0">
                <a:latin typeface="+mj-lt"/>
              </a:rPr>
              <a:t>inter-State trade or commerce</a:t>
            </a:r>
          </a:p>
          <a:p>
            <a:pPr marL="0" indent="0" algn="just">
              <a:buNone/>
            </a:pPr>
            <a:endParaRPr lang="en-IN" sz="2600" u="sng" dirty="0">
              <a:latin typeface="+mj-lt"/>
            </a:endParaRPr>
          </a:p>
          <a:p>
            <a:pPr algn="just"/>
            <a:r>
              <a:rPr lang="en-IN" sz="2600" dirty="0">
                <a:latin typeface="+mj-lt"/>
              </a:rPr>
              <a:t>Parliament will formulate the principles for determining the </a:t>
            </a:r>
            <a:r>
              <a:rPr lang="en-IN" sz="2600" u="sng" dirty="0">
                <a:latin typeface="+mj-lt"/>
              </a:rPr>
              <a:t>place of supply, </a:t>
            </a:r>
            <a:r>
              <a:rPr lang="en-IN" sz="2600" dirty="0">
                <a:latin typeface="+mj-lt"/>
              </a:rPr>
              <a:t>and when a supply takes place in the course of inter-State trade or commerce. </a:t>
            </a:r>
            <a:endParaRPr lang="en-IN" sz="2600" u="sng" dirty="0">
              <a:latin typeface="+mj-lt"/>
            </a:endParaRPr>
          </a:p>
          <a:p>
            <a:pPr algn="just"/>
            <a:endParaRPr lang="en-IN" sz="2600" dirty="0">
              <a:latin typeface="+mj-lt"/>
            </a:endParaRPr>
          </a:p>
          <a:p>
            <a:endParaRPr lang="en-IN" sz="2600" dirty="0">
              <a:latin typeface="+mj-lt"/>
            </a:endParaRPr>
          </a:p>
        </p:txBody>
      </p:sp>
      <p:sp>
        <p:nvSpPr>
          <p:cNvPr id="5" name="Slide Number Placeholder 4"/>
          <p:cNvSpPr>
            <a:spLocks noGrp="1"/>
          </p:cNvSpPr>
          <p:nvPr>
            <p:ph type="sldNum" sz="quarter" idx="12"/>
          </p:nvPr>
        </p:nvSpPr>
        <p:spPr/>
        <p:txBody>
          <a:bodyPr/>
          <a:lstStyle/>
          <a:p>
            <a:fld id="{2AC1C4F3-0758-4693-96D4-8901426768B0}" type="slidenum">
              <a:rPr lang="en-IN" altLang="en-US" smtClean="0"/>
              <a:pPr/>
              <a:t>18</a:t>
            </a:fld>
            <a:endParaRPr lang="en-IN" altLang="en-US"/>
          </a:p>
        </p:txBody>
      </p:sp>
      <p:sp>
        <p:nvSpPr>
          <p:cNvPr id="6" name="Footer Placeholder 2"/>
          <p:cNvSpPr>
            <a:spLocks noGrp="1"/>
          </p:cNvSpPr>
          <p:nvPr>
            <p:ph type="ftr" sz="quarter" idx="11"/>
          </p:nvPr>
        </p:nvSpPr>
        <p:spPr>
          <a:xfrm>
            <a:off x="118735" y="6553200"/>
            <a:ext cx="3859212" cy="304800"/>
          </a:xfrm>
        </p:spPr>
        <p:txBody>
          <a:bodyPr/>
          <a:lstStyle/>
          <a:p>
            <a:pPr>
              <a:defRPr/>
            </a:pPr>
            <a:r>
              <a:rPr lang="en-IN" dirty="0"/>
              <a:t>© Indirect Taxes Committee, ICAI</a:t>
            </a:r>
          </a:p>
        </p:txBody>
      </p:sp>
    </p:spTree>
    <p:extLst>
      <p:ext uri="{BB962C8B-B14F-4D97-AF65-F5344CB8AC3E}">
        <p14:creationId xmlns:p14="http://schemas.microsoft.com/office/powerpoint/2010/main" val="32543238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5318" y="295276"/>
            <a:ext cx="9136770" cy="768350"/>
          </a:xfrm>
        </p:spPr>
        <p:txBody>
          <a:bodyPr/>
          <a:lstStyle/>
          <a:p>
            <a:r>
              <a:rPr lang="en-IN" sz="3200" b="1" dirty="0"/>
              <a:t>Article 269A – When GST collected will not form part of Consolidated Fund of India?</a:t>
            </a:r>
          </a:p>
        </p:txBody>
      </p:sp>
      <p:sp>
        <p:nvSpPr>
          <p:cNvPr id="3" name="Content Placeholder 2"/>
          <p:cNvSpPr>
            <a:spLocks noGrp="1"/>
          </p:cNvSpPr>
          <p:nvPr>
            <p:ph idx="1"/>
          </p:nvPr>
        </p:nvSpPr>
        <p:spPr>
          <a:xfrm>
            <a:off x="528639" y="1364974"/>
            <a:ext cx="11158330" cy="4214951"/>
          </a:xfrm>
        </p:spPr>
        <p:txBody>
          <a:bodyPr/>
          <a:lstStyle/>
          <a:p>
            <a:pPr algn="just"/>
            <a:endParaRPr lang="en-IN" dirty="0"/>
          </a:p>
          <a:p>
            <a:endParaRPr lang="en-IN" dirty="0"/>
          </a:p>
        </p:txBody>
      </p:sp>
      <p:sp>
        <p:nvSpPr>
          <p:cNvPr id="5" name="Slide Number Placeholder 4"/>
          <p:cNvSpPr>
            <a:spLocks noGrp="1"/>
          </p:cNvSpPr>
          <p:nvPr>
            <p:ph type="sldNum" sz="quarter" idx="12"/>
          </p:nvPr>
        </p:nvSpPr>
        <p:spPr/>
        <p:txBody>
          <a:bodyPr/>
          <a:lstStyle/>
          <a:p>
            <a:fld id="{2AC1C4F3-0758-4693-96D4-8901426768B0}" type="slidenum">
              <a:rPr lang="en-IN" altLang="en-US" smtClean="0"/>
              <a:pPr/>
              <a:t>19</a:t>
            </a:fld>
            <a:endParaRPr lang="en-IN" altLang="en-US"/>
          </a:p>
        </p:txBody>
      </p:sp>
      <p:sp>
        <p:nvSpPr>
          <p:cNvPr id="6" name="Rectangle 5"/>
          <p:cNvSpPr/>
          <p:nvPr/>
        </p:nvSpPr>
        <p:spPr>
          <a:xfrm>
            <a:off x="528639" y="1364974"/>
            <a:ext cx="11158330" cy="4893647"/>
          </a:xfrm>
          <a:prstGeom prst="rect">
            <a:avLst/>
          </a:prstGeom>
        </p:spPr>
        <p:txBody>
          <a:bodyPr wrap="square">
            <a:spAutoFit/>
          </a:bodyPr>
          <a:lstStyle/>
          <a:p>
            <a:pPr marL="342900" indent="-342900" algn="just">
              <a:buFont typeface="Arial" panose="020B0604020202020204" pitchFamily="34" charset="0"/>
              <a:buChar char="•"/>
            </a:pPr>
            <a:r>
              <a:rPr lang="en-IN" sz="2400" dirty="0">
                <a:latin typeface="+mj-lt"/>
              </a:rPr>
              <a:t>The amount apportioned to a State from the tax collected on supplies in the course of inter-state trade or commerce </a:t>
            </a:r>
          </a:p>
          <a:p>
            <a:pPr algn="just"/>
            <a:endParaRPr lang="en-IN" sz="2400" dirty="0">
              <a:latin typeface="+mj-lt"/>
            </a:endParaRPr>
          </a:p>
          <a:p>
            <a:pPr marL="342900" indent="-342900" algn="just">
              <a:buFont typeface="Arial" panose="020B0604020202020204" pitchFamily="34" charset="0"/>
              <a:buChar char="•"/>
            </a:pPr>
            <a:r>
              <a:rPr lang="en-IN" sz="2400" dirty="0">
                <a:latin typeface="+mj-lt"/>
              </a:rPr>
              <a:t>Where an amount collected as tax levied in the course of inter-state trade or commerce has been used for payment of the tax levied by a State under article 246A. In other words, where IGST is used for payment of SGST.</a:t>
            </a:r>
          </a:p>
          <a:p>
            <a:pPr algn="just"/>
            <a:endParaRPr lang="en-IN" sz="2400" dirty="0">
              <a:latin typeface="+mj-lt"/>
            </a:endParaRPr>
          </a:p>
          <a:p>
            <a:pPr marL="342900" indent="-342900" algn="just">
              <a:buFont typeface="Arial" panose="020B0604020202020204" pitchFamily="34" charset="0"/>
              <a:buChar char="•"/>
            </a:pPr>
            <a:r>
              <a:rPr lang="en-IN" sz="2400" dirty="0">
                <a:latin typeface="+mj-lt"/>
              </a:rPr>
              <a:t>Where an amount collected as tax levied by a State under article 246A has been used for payment of the tax levied under clause inter-state trade or commerce. When SGST is used for payment of IGST. </a:t>
            </a:r>
          </a:p>
          <a:p>
            <a:pPr algn="just"/>
            <a:endParaRPr lang="en-IN" sz="2400" dirty="0">
              <a:latin typeface="+mj-lt"/>
            </a:endParaRPr>
          </a:p>
          <a:p>
            <a:pPr algn="just"/>
            <a:r>
              <a:rPr lang="en-IN" sz="2400" b="1" u="sng" dirty="0">
                <a:latin typeface="+mj-lt"/>
              </a:rPr>
              <a:t>These clauses will ensure that no separate appropriation will be required from the Parliament to disburse money to the states.</a:t>
            </a:r>
          </a:p>
        </p:txBody>
      </p:sp>
      <p:sp>
        <p:nvSpPr>
          <p:cNvPr id="7" name="Footer Placeholder 2"/>
          <p:cNvSpPr>
            <a:spLocks noGrp="1"/>
          </p:cNvSpPr>
          <p:nvPr>
            <p:ph type="ftr" sz="quarter" idx="11"/>
          </p:nvPr>
        </p:nvSpPr>
        <p:spPr>
          <a:xfrm>
            <a:off x="118735" y="6553200"/>
            <a:ext cx="3859212" cy="304800"/>
          </a:xfrm>
        </p:spPr>
        <p:txBody>
          <a:bodyPr/>
          <a:lstStyle/>
          <a:p>
            <a:pPr>
              <a:defRPr/>
            </a:pPr>
            <a:r>
              <a:rPr lang="en-IN" dirty="0"/>
              <a:t>© Indirect Taxes Committee, ICAI</a:t>
            </a:r>
          </a:p>
        </p:txBody>
      </p:sp>
    </p:spTree>
    <p:extLst>
      <p:ext uri="{BB962C8B-B14F-4D97-AF65-F5344CB8AC3E}">
        <p14:creationId xmlns:p14="http://schemas.microsoft.com/office/powerpoint/2010/main" val="2435891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216025" y="295275"/>
            <a:ext cx="8761413" cy="827088"/>
          </a:xfrm>
        </p:spPr>
        <p:txBody>
          <a:bodyPr/>
          <a:lstStyle/>
          <a:p>
            <a:pPr eaLnBrk="1" hangingPunct="1"/>
            <a:r>
              <a:rPr lang="en-IN" altLang="en-US" sz="3200" dirty="0"/>
              <a:t>Disclaimer and Copy right</a:t>
            </a:r>
          </a:p>
        </p:txBody>
      </p:sp>
      <p:sp>
        <p:nvSpPr>
          <p:cNvPr id="3" name="Content Placeholder 2"/>
          <p:cNvSpPr>
            <a:spLocks noGrp="1"/>
          </p:cNvSpPr>
          <p:nvPr>
            <p:ph idx="1"/>
          </p:nvPr>
        </p:nvSpPr>
        <p:spPr>
          <a:xfrm>
            <a:off x="528638" y="1213306"/>
            <a:ext cx="11193970" cy="3550718"/>
          </a:xfrm>
        </p:spPr>
        <p:txBody>
          <a:bodyPr/>
          <a:lstStyle/>
          <a:p>
            <a:pPr marL="0" indent="0" algn="just" eaLnBrk="1" hangingPunct="1">
              <a:spcBef>
                <a:spcPts val="0"/>
              </a:spcBef>
              <a:buFont typeface="Wingdings 3" panose="05040102010807070707" pitchFamily="18" charset="2"/>
              <a:buNone/>
              <a:defRPr/>
            </a:pPr>
            <a:r>
              <a:rPr lang="en-IN" sz="2200" i="1" dirty="0">
                <a:latin typeface="+mj-lt"/>
              </a:rPr>
              <a:t>This presentation has been prepared to provide a standard ‘user presentation’. The views expressed in this presentation are those of Speaker(s). The Institute of Chartered Accountants of India may not necessarily subscribe to the views expressed by the speaker(s).</a:t>
            </a:r>
          </a:p>
          <a:p>
            <a:pPr marL="0" indent="0" algn="just" eaLnBrk="1" hangingPunct="1">
              <a:spcBef>
                <a:spcPts val="0"/>
              </a:spcBef>
              <a:buFont typeface="Wingdings 3" panose="05040102010807070707" pitchFamily="18" charset="2"/>
              <a:buNone/>
              <a:defRPr/>
            </a:pPr>
            <a:endParaRPr lang="en-IN" sz="2200" i="1" dirty="0">
              <a:latin typeface="+mj-lt"/>
            </a:endParaRPr>
          </a:p>
          <a:p>
            <a:pPr marL="0" indent="0" algn="just" eaLnBrk="1" hangingPunct="1">
              <a:spcBef>
                <a:spcPts val="0"/>
              </a:spcBef>
              <a:buFont typeface="Wingdings 3" panose="05040102010807070707" pitchFamily="18" charset="2"/>
              <a:buNone/>
              <a:defRPr/>
            </a:pPr>
            <a:r>
              <a:rPr lang="en-IN" sz="2200" i="1" dirty="0">
                <a:latin typeface="+mj-lt"/>
              </a:rPr>
              <a:t>The information cited in this presentation has been drawn from various sources. While every efforts have been made to keep the information cited in this presentation error free, the Institute or any office do not take the responsibility for any typographical or clerical error which may have crept in while compiling the information provided in this presentation. Further, the information provided in this presentation are subject to the provisions contained under different acts and members are advised to refer to those relevant provision also. For clarifications write to us at </a:t>
            </a:r>
            <a:r>
              <a:rPr lang="en-IN" sz="2200" i="1" dirty="0">
                <a:latin typeface="+mj-lt"/>
                <a:hlinkClick r:id="rId3"/>
              </a:rPr>
              <a:t>idtc@icai.in</a:t>
            </a:r>
            <a:r>
              <a:rPr lang="en-IN" sz="2200" i="1" dirty="0">
                <a:latin typeface="+mj-lt"/>
              </a:rPr>
              <a:t> </a:t>
            </a:r>
          </a:p>
        </p:txBody>
      </p:sp>
      <p:sp>
        <p:nvSpPr>
          <p:cNvPr id="4" name="Footer Placeholder 3"/>
          <p:cNvSpPr>
            <a:spLocks noGrp="1"/>
          </p:cNvSpPr>
          <p:nvPr>
            <p:ph type="ftr" sz="quarter" idx="11"/>
          </p:nvPr>
        </p:nvSpPr>
        <p:spPr/>
        <p:txBody>
          <a:bodyPr/>
          <a:lstStyle/>
          <a:p>
            <a:pPr>
              <a:defRPr/>
            </a:pPr>
            <a:r>
              <a:rPr lang="en-IN"/>
              <a:t>© Indirect Taxes Committee, ICAI</a:t>
            </a:r>
          </a:p>
        </p:txBody>
      </p:sp>
      <p:sp>
        <p:nvSpPr>
          <p:cNvPr id="1741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imes New Roman" panose="02020603050405020304" pitchFamily="18"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imes New Roman" panose="02020603050405020304" pitchFamily="18"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9pPr>
          </a:lstStyle>
          <a:p>
            <a:pPr>
              <a:spcBef>
                <a:spcPct val="0"/>
              </a:spcBef>
              <a:buClrTx/>
              <a:buSzTx/>
              <a:buFontTx/>
              <a:buNone/>
            </a:pPr>
            <a:fld id="{C2E32E35-BC77-4172-8CB8-6389549FA4FC}" type="slidenum">
              <a:rPr lang="en-IN" altLang="en-US">
                <a:solidFill>
                  <a:schemeClr val="bg1"/>
                </a:solidFill>
              </a:rPr>
              <a:pPr>
                <a:spcBef>
                  <a:spcPct val="0"/>
                </a:spcBef>
                <a:buClrTx/>
                <a:buSzTx/>
                <a:buFontTx/>
                <a:buNone/>
              </a:pPr>
              <a:t>2</a:t>
            </a:fld>
            <a:endParaRPr lang="en-IN" altLang="en-US">
              <a:solidFill>
                <a:schemeClr val="bg1"/>
              </a:solidFill>
            </a:endParaRPr>
          </a:p>
        </p:txBody>
      </p:sp>
      <p:sp>
        <p:nvSpPr>
          <p:cNvPr id="2" name="TextBox 1"/>
          <p:cNvSpPr txBox="1"/>
          <p:nvPr/>
        </p:nvSpPr>
        <p:spPr>
          <a:xfrm>
            <a:off x="3374136" y="5023651"/>
            <a:ext cx="8348472" cy="1107996"/>
          </a:xfrm>
          <a:prstGeom prst="rect">
            <a:avLst/>
          </a:prstGeom>
          <a:noFill/>
        </p:spPr>
        <p:txBody>
          <a:bodyPr wrap="square" rtlCol="0">
            <a:spAutoFit/>
          </a:bodyPr>
          <a:lstStyle/>
          <a:p>
            <a:pPr algn="r"/>
            <a:r>
              <a:rPr lang="en-IN" sz="2200" i="1" dirty="0">
                <a:latin typeface="+mj-lt"/>
              </a:rPr>
              <a:t>© The Institute of Chartered Accountants of India</a:t>
            </a:r>
          </a:p>
          <a:p>
            <a:pPr algn="r"/>
            <a:r>
              <a:rPr lang="en-IN" sz="2200" i="1" dirty="0">
                <a:latin typeface="+mj-lt"/>
              </a:rPr>
              <a:t>This standardised PPT may be used by any person with due acknowledgement to the Indirect Taxes Committee of ICAI. </a:t>
            </a:r>
          </a:p>
        </p:txBody>
      </p:sp>
    </p:spTree>
    <p:extLst>
      <p:ext uri="{BB962C8B-B14F-4D97-AF65-F5344CB8AC3E}">
        <p14:creationId xmlns:p14="http://schemas.microsoft.com/office/powerpoint/2010/main" val="38980799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6025" y="295275"/>
            <a:ext cx="8761413" cy="826700"/>
          </a:xfrm>
        </p:spPr>
        <p:txBody>
          <a:bodyPr/>
          <a:lstStyle/>
          <a:p>
            <a:r>
              <a:rPr lang="en-IN" sz="3200" b="1" dirty="0"/>
              <a:t>GST Council – Article 279A </a:t>
            </a:r>
            <a:endParaRPr lang="en-GB" sz="3200" b="1" dirty="0"/>
          </a:p>
        </p:txBody>
      </p:sp>
      <p:sp>
        <p:nvSpPr>
          <p:cNvPr id="3" name="Content Placeholder 2"/>
          <p:cNvSpPr>
            <a:spLocks noGrp="1"/>
          </p:cNvSpPr>
          <p:nvPr>
            <p:ph idx="1"/>
          </p:nvPr>
        </p:nvSpPr>
        <p:spPr>
          <a:xfrm>
            <a:off x="528637" y="1387366"/>
            <a:ext cx="11185141" cy="5086586"/>
          </a:xfrm>
        </p:spPr>
        <p:txBody>
          <a:bodyPr/>
          <a:lstStyle/>
          <a:p>
            <a:pPr algn="just"/>
            <a:r>
              <a:rPr lang="en-GB" sz="2600" dirty="0">
                <a:latin typeface="+mj-lt"/>
              </a:rPr>
              <a:t>Article 279A provides for constituting a council called the Goods and Services Tax council within 60 days from date of commencement of 101</a:t>
            </a:r>
            <a:r>
              <a:rPr lang="en-GB" sz="2600" baseline="30000" dirty="0">
                <a:latin typeface="+mj-lt"/>
              </a:rPr>
              <a:t>st</a:t>
            </a:r>
            <a:r>
              <a:rPr lang="en-GB" sz="2600" dirty="0">
                <a:latin typeface="+mj-lt"/>
              </a:rPr>
              <a:t> Constitution Amendment Act, 2016.  </a:t>
            </a:r>
          </a:p>
          <a:p>
            <a:pPr marL="0" indent="0" algn="just">
              <a:buNone/>
            </a:pPr>
            <a:endParaRPr lang="en-GB" sz="2600" dirty="0">
              <a:latin typeface="+mj-lt"/>
            </a:endParaRPr>
          </a:p>
          <a:p>
            <a:pPr algn="just"/>
            <a:r>
              <a:rPr lang="en-GB" sz="2600" b="1" dirty="0">
                <a:latin typeface="+mj-lt"/>
              </a:rPr>
              <a:t>Members are as follows </a:t>
            </a:r>
            <a:r>
              <a:rPr lang="en-GB" sz="2600" dirty="0">
                <a:latin typeface="+mj-lt"/>
              </a:rPr>
              <a:t>:- </a:t>
            </a:r>
          </a:p>
          <a:p>
            <a:pPr marL="857250" lvl="1" indent="-457200" algn="just">
              <a:buAutoNum type="alphaLcParenBoth"/>
            </a:pPr>
            <a:r>
              <a:rPr lang="en-GB" sz="2600" dirty="0">
                <a:latin typeface="+mj-lt"/>
              </a:rPr>
              <a:t>the Union Finance Minister as Chairperson; </a:t>
            </a:r>
          </a:p>
          <a:p>
            <a:pPr marL="857250" lvl="1" indent="-457200" algn="just">
              <a:buAutoNum type="alphaLcParenBoth"/>
            </a:pPr>
            <a:r>
              <a:rPr lang="en-GB" sz="2600" dirty="0">
                <a:latin typeface="+mj-lt"/>
              </a:rPr>
              <a:t>the Union Minister of State in charge of Revenue or Finance; </a:t>
            </a:r>
          </a:p>
          <a:p>
            <a:pPr marL="857250" lvl="1" indent="-457200" algn="just">
              <a:buAutoNum type="alphaLcParenBoth"/>
            </a:pPr>
            <a:r>
              <a:rPr lang="en-GB" sz="2600" dirty="0">
                <a:latin typeface="+mj-lt"/>
              </a:rPr>
              <a:t>the Minister in charge of Finance or Taxation or any other Minister nominated by each State Government.</a:t>
            </a:r>
          </a:p>
          <a:p>
            <a:pPr marL="857250" lvl="1" indent="-457200" algn="just">
              <a:buAutoNum type="alphaLcParenBoth"/>
            </a:pPr>
            <a:r>
              <a:rPr lang="en-IN" sz="2600" dirty="0">
                <a:latin typeface="+mj-lt"/>
              </a:rPr>
              <a:t>Vice Chairperson to be chosen among the members. </a:t>
            </a:r>
            <a:endParaRPr lang="en-GB" sz="2600" dirty="0">
              <a:latin typeface="+mj-lt"/>
            </a:endParaRPr>
          </a:p>
        </p:txBody>
      </p:sp>
      <p:sp>
        <p:nvSpPr>
          <p:cNvPr id="4" name="Footer Placeholder 3"/>
          <p:cNvSpPr>
            <a:spLocks noGrp="1"/>
          </p:cNvSpPr>
          <p:nvPr>
            <p:ph type="ftr" sz="quarter" idx="11"/>
          </p:nvPr>
        </p:nvSpPr>
        <p:spPr/>
        <p:txBody>
          <a:bodyPr/>
          <a:lstStyle/>
          <a:p>
            <a:pPr>
              <a:defRPr/>
            </a:pPr>
            <a:r>
              <a:rPr lang="en-IN" dirty="0"/>
              <a:t>© Indirect Taxes Committee, ICAI</a:t>
            </a:r>
          </a:p>
        </p:txBody>
      </p:sp>
      <p:sp>
        <p:nvSpPr>
          <p:cNvPr id="5" name="Slide Number Placeholder 4"/>
          <p:cNvSpPr>
            <a:spLocks noGrp="1"/>
          </p:cNvSpPr>
          <p:nvPr>
            <p:ph type="sldNum" sz="quarter" idx="12"/>
          </p:nvPr>
        </p:nvSpPr>
        <p:spPr/>
        <p:txBody>
          <a:bodyPr/>
          <a:lstStyle/>
          <a:p>
            <a:fld id="{2AC1C4F3-0758-4693-96D4-8901426768B0}" type="slidenum">
              <a:rPr lang="en-IN" altLang="en-US" smtClean="0"/>
              <a:pPr/>
              <a:t>20</a:t>
            </a:fld>
            <a:endParaRPr lang="en-IN" altLang="en-US"/>
          </a:p>
        </p:txBody>
      </p:sp>
    </p:spTree>
    <p:extLst>
      <p:ext uri="{BB962C8B-B14F-4D97-AF65-F5344CB8AC3E}">
        <p14:creationId xmlns:p14="http://schemas.microsoft.com/office/powerpoint/2010/main" val="21243022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3792" y="295275"/>
            <a:ext cx="8761413" cy="826700"/>
          </a:xfrm>
        </p:spPr>
        <p:txBody>
          <a:bodyPr/>
          <a:lstStyle/>
          <a:p>
            <a:r>
              <a:rPr lang="en-IN" sz="3200" b="1" dirty="0"/>
              <a:t>GST Council – Recommendations</a:t>
            </a:r>
            <a:endParaRPr lang="en-GB" sz="3200" b="1" dirty="0"/>
          </a:p>
        </p:txBody>
      </p:sp>
      <p:graphicFrame>
        <p:nvGraphicFramePr>
          <p:cNvPr id="8" name="Content Placeholder 7"/>
          <p:cNvGraphicFramePr>
            <a:graphicFrameLocks noGrp="1"/>
          </p:cNvGraphicFramePr>
          <p:nvPr>
            <p:ph idx="1"/>
            <p:extLst/>
          </p:nvPr>
        </p:nvGraphicFramePr>
        <p:xfrm>
          <a:off x="528638" y="1287181"/>
          <a:ext cx="11175682" cy="4877987"/>
        </p:xfrm>
        <a:graphic>
          <a:graphicData uri="http://schemas.openxmlformats.org/drawingml/2006/table">
            <a:tbl>
              <a:tblPr firstRow="1" bandRow="1">
                <a:tableStyleId>{D27102A9-8310-4765-A935-A1911B00CA55}</a:tableStyleId>
              </a:tblPr>
              <a:tblGrid>
                <a:gridCol w="11175682">
                  <a:extLst>
                    <a:ext uri="{9D8B030D-6E8A-4147-A177-3AD203B41FA5}">
                      <a16:colId xmlns:a16="http://schemas.microsoft.com/office/drawing/2014/main" val="1926295217"/>
                    </a:ext>
                  </a:extLst>
                </a:gridCol>
              </a:tblGrid>
              <a:tr h="545438">
                <a:tc>
                  <a:txBody>
                    <a:bodyPr/>
                    <a:lstStyle/>
                    <a:p>
                      <a:pPr algn="just"/>
                      <a:r>
                        <a:rPr lang="en-IN" sz="2100" dirty="0">
                          <a:solidFill>
                            <a:schemeClr val="bg1"/>
                          </a:solidFill>
                          <a:latin typeface="+mj-lt"/>
                        </a:rPr>
                        <a:t>GST Council can make recommendations on the following:</a:t>
                      </a:r>
                      <a:endParaRPr lang="en-GB" sz="2100" dirty="0">
                        <a:solidFill>
                          <a:schemeClr val="bg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val="2647705430"/>
                  </a:ext>
                </a:extLst>
              </a:tr>
              <a:tr h="417100">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GB" sz="2100" dirty="0">
                          <a:latin typeface="+mj-lt"/>
                        </a:rPr>
                        <a:t>The taxes, cesses and surcharges that may be subsumed;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1210827"/>
                  </a:ext>
                </a:extLst>
              </a:tr>
              <a:tr h="417100">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GB" sz="2100" dirty="0">
                          <a:latin typeface="+mj-lt"/>
                        </a:rPr>
                        <a:t>The goods and services that may be subjected to or exempted from GST;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98526803"/>
                  </a:ext>
                </a:extLst>
              </a:tr>
              <a:tr h="737946">
                <a:tc>
                  <a:txBody>
                    <a:bodyPr/>
                    <a:lstStyle/>
                    <a:p>
                      <a:pPr algn="just"/>
                      <a:r>
                        <a:rPr lang="en-GB" sz="2100" dirty="0">
                          <a:latin typeface="+mj-lt"/>
                        </a:rPr>
                        <a:t>Model Goods and Services Tax Laws, principles of levy, apportionment of Goods and Services Tax levied under Article 269A and the principles that govern the place of supply;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44212351"/>
                  </a:ext>
                </a:extLst>
              </a:tr>
              <a:tr h="417100">
                <a:tc>
                  <a:txBody>
                    <a:bodyPr/>
                    <a:lstStyle/>
                    <a:p>
                      <a:pPr algn="just"/>
                      <a:r>
                        <a:rPr lang="en-GB" sz="2100" dirty="0">
                          <a:latin typeface="+mj-lt"/>
                        </a:rPr>
                        <a:t>The threshold limit of turnover below which goods and services may be exempted;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7771413"/>
                  </a:ext>
                </a:extLst>
              </a:tr>
              <a:tr h="417100">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GB" sz="2100" dirty="0">
                          <a:latin typeface="+mj-lt"/>
                        </a:rPr>
                        <a:t>Rates, floor rates, band, special rates;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06407747"/>
                  </a:ext>
                </a:extLst>
              </a:tr>
              <a:tr h="714035">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GB" sz="2100" dirty="0">
                          <a:latin typeface="+mj-lt"/>
                        </a:rPr>
                        <a:t>Special provision with respect to the States of Arunachal Pradesh, Assam, Jammu and Kashmir, Manipur, Meghalaya, Mizoram, Nagaland, Sikkim, Tripura, Himachal Pradesh and Uttarakhand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3485269"/>
                  </a:ext>
                </a:extLst>
              </a:tr>
              <a:tr h="417100">
                <a:tc>
                  <a:txBody>
                    <a:bodyPr/>
                    <a:lstStyle/>
                    <a:p>
                      <a:pPr algn="just"/>
                      <a:r>
                        <a:rPr lang="en-IN" sz="2100" dirty="0">
                          <a:latin typeface="+mj-lt"/>
                        </a:rPr>
                        <a:t>Date on which GST be levied on petroleum crude, HSD, Petrol, natural gas and ATF and</a:t>
                      </a:r>
                      <a:endParaRPr lang="en-GB" sz="21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10204158"/>
                  </a:ext>
                </a:extLst>
              </a:tr>
              <a:tr h="457543">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GB" sz="2100" dirty="0">
                          <a:latin typeface="+mj-lt"/>
                        </a:rPr>
                        <a:t>Any other matter relating to the goods and services tax, as the Council may decide.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5882724"/>
                  </a:ext>
                </a:extLst>
              </a:tr>
            </a:tbl>
          </a:graphicData>
        </a:graphic>
      </p:graphicFrame>
      <p:sp>
        <p:nvSpPr>
          <p:cNvPr id="4" name="Footer Placeholder 3"/>
          <p:cNvSpPr>
            <a:spLocks noGrp="1"/>
          </p:cNvSpPr>
          <p:nvPr>
            <p:ph type="ftr" sz="quarter" idx="11"/>
          </p:nvPr>
        </p:nvSpPr>
        <p:spPr/>
        <p:txBody>
          <a:bodyPr/>
          <a:lstStyle/>
          <a:p>
            <a:pPr>
              <a:defRPr/>
            </a:pPr>
            <a:r>
              <a:rPr lang="en-IN"/>
              <a:t>© Indirect Taxes Committee, ICAI</a:t>
            </a:r>
          </a:p>
        </p:txBody>
      </p:sp>
      <p:sp>
        <p:nvSpPr>
          <p:cNvPr id="5" name="Slide Number Placeholder 4"/>
          <p:cNvSpPr>
            <a:spLocks noGrp="1"/>
          </p:cNvSpPr>
          <p:nvPr>
            <p:ph type="sldNum" sz="quarter" idx="12"/>
          </p:nvPr>
        </p:nvSpPr>
        <p:spPr/>
        <p:txBody>
          <a:bodyPr/>
          <a:lstStyle/>
          <a:p>
            <a:fld id="{2AC1C4F3-0758-4693-96D4-8901426768B0}" type="slidenum">
              <a:rPr lang="en-IN" altLang="en-US" smtClean="0"/>
              <a:pPr/>
              <a:t>21</a:t>
            </a:fld>
            <a:endParaRPr lang="en-IN" altLang="en-US"/>
          </a:p>
        </p:txBody>
      </p:sp>
    </p:spTree>
    <p:extLst>
      <p:ext uri="{BB962C8B-B14F-4D97-AF65-F5344CB8AC3E}">
        <p14:creationId xmlns:p14="http://schemas.microsoft.com/office/powerpoint/2010/main" val="25097376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7521" y="236925"/>
            <a:ext cx="8761413" cy="826700"/>
          </a:xfrm>
        </p:spPr>
        <p:txBody>
          <a:bodyPr/>
          <a:lstStyle/>
          <a:p>
            <a:r>
              <a:rPr lang="en-IN" sz="3200" b="1" dirty="0"/>
              <a:t>GST Council Meetings</a:t>
            </a:r>
            <a:endParaRPr lang="en-GB" sz="3200" b="1" dirty="0"/>
          </a:p>
        </p:txBody>
      </p:sp>
      <p:sp>
        <p:nvSpPr>
          <p:cNvPr id="4" name="Footer Placeholder 3"/>
          <p:cNvSpPr>
            <a:spLocks noGrp="1"/>
          </p:cNvSpPr>
          <p:nvPr>
            <p:ph type="ftr" sz="quarter" idx="11"/>
          </p:nvPr>
        </p:nvSpPr>
        <p:spPr/>
        <p:txBody>
          <a:bodyPr/>
          <a:lstStyle/>
          <a:p>
            <a:pPr>
              <a:defRPr/>
            </a:pPr>
            <a:r>
              <a:rPr lang="en-IN"/>
              <a:t>© Indirect Taxes Committee, ICAI</a:t>
            </a:r>
          </a:p>
        </p:txBody>
      </p:sp>
      <p:sp>
        <p:nvSpPr>
          <p:cNvPr id="5" name="Slide Number Placeholder 4"/>
          <p:cNvSpPr>
            <a:spLocks noGrp="1"/>
          </p:cNvSpPr>
          <p:nvPr>
            <p:ph type="sldNum" sz="quarter" idx="12"/>
          </p:nvPr>
        </p:nvSpPr>
        <p:spPr/>
        <p:txBody>
          <a:bodyPr/>
          <a:lstStyle/>
          <a:p>
            <a:fld id="{2AC1C4F3-0758-4693-96D4-8901426768B0}" type="slidenum">
              <a:rPr lang="en-IN" altLang="en-US" smtClean="0"/>
              <a:pPr/>
              <a:t>22</a:t>
            </a:fld>
            <a:endParaRPr lang="en-IN" altLang="en-US"/>
          </a:p>
        </p:txBody>
      </p:sp>
      <p:sp>
        <p:nvSpPr>
          <p:cNvPr id="19" name="TextBox 18"/>
          <p:cNvSpPr txBox="1"/>
          <p:nvPr/>
        </p:nvSpPr>
        <p:spPr>
          <a:xfrm>
            <a:off x="4719008" y="1201039"/>
            <a:ext cx="7099964" cy="1938992"/>
          </a:xfrm>
          <a:prstGeom prst="rect">
            <a:avLst/>
          </a:prstGeom>
          <a:noFill/>
        </p:spPr>
        <p:txBody>
          <a:bodyPr wrap="square" rtlCol="0">
            <a:spAutoFit/>
          </a:bodyPr>
          <a:lstStyle/>
          <a:p>
            <a:pPr algn="just"/>
            <a:r>
              <a:rPr lang="en-GB" sz="2400" b="1" dirty="0">
                <a:latin typeface="+mj-lt"/>
              </a:rPr>
              <a:t>Weightage of votes:</a:t>
            </a:r>
            <a:endParaRPr lang="en-GB" sz="2400" dirty="0">
              <a:latin typeface="+mj-lt"/>
            </a:endParaRPr>
          </a:p>
          <a:p>
            <a:pPr algn="just"/>
            <a:r>
              <a:rPr lang="en-GB" sz="2400" u="sng" dirty="0">
                <a:latin typeface="+mj-lt"/>
              </a:rPr>
              <a:t>Central Government </a:t>
            </a:r>
            <a:r>
              <a:rPr lang="en-GB" sz="2400" dirty="0">
                <a:latin typeface="+mj-lt"/>
              </a:rPr>
              <a:t>– 1/3</a:t>
            </a:r>
            <a:r>
              <a:rPr lang="en-GB" sz="2400" baseline="30000" dirty="0">
                <a:latin typeface="+mj-lt"/>
              </a:rPr>
              <a:t>rd</a:t>
            </a:r>
            <a:r>
              <a:rPr lang="en-GB" sz="2400" dirty="0">
                <a:latin typeface="+mj-lt"/>
              </a:rPr>
              <a:t> of the total votes cast, and</a:t>
            </a:r>
          </a:p>
          <a:p>
            <a:pPr algn="just"/>
            <a:r>
              <a:rPr lang="en-GB" sz="2400" dirty="0">
                <a:latin typeface="+mj-lt"/>
              </a:rPr>
              <a:t> </a:t>
            </a:r>
          </a:p>
          <a:p>
            <a:pPr algn="just"/>
            <a:r>
              <a:rPr lang="en-GB" sz="2400" u="sng" dirty="0">
                <a:latin typeface="+mj-lt"/>
              </a:rPr>
              <a:t>State Governments </a:t>
            </a:r>
            <a:r>
              <a:rPr lang="en-GB" sz="2400" dirty="0">
                <a:latin typeface="+mj-lt"/>
              </a:rPr>
              <a:t>– 2/3</a:t>
            </a:r>
            <a:r>
              <a:rPr lang="en-GB" sz="2400" baseline="30000" dirty="0">
                <a:latin typeface="+mj-lt"/>
              </a:rPr>
              <a:t>rd</a:t>
            </a:r>
            <a:r>
              <a:rPr lang="en-GB" sz="2400" dirty="0">
                <a:latin typeface="+mj-lt"/>
              </a:rPr>
              <a:t>  of the total votes cast. </a:t>
            </a:r>
          </a:p>
        </p:txBody>
      </p:sp>
      <p:sp>
        <p:nvSpPr>
          <p:cNvPr id="20" name="TextBox 19"/>
          <p:cNvSpPr txBox="1"/>
          <p:nvPr/>
        </p:nvSpPr>
        <p:spPr>
          <a:xfrm>
            <a:off x="4773169" y="3509363"/>
            <a:ext cx="6976872" cy="3046988"/>
          </a:xfrm>
          <a:prstGeom prst="rect">
            <a:avLst/>
          </a:prstGeom>
          <a:noFill/>
        </p:spPr>
        <p:txBody>
          <a:bodyPr wrap="square" rtlCol="0">
            <a:spAutoFit/>
          </a:bodyPr>
          <a:lstStyle/>
          <a:p>
            <a:pPr algn="just"/>
            <a:r>
              <a:rPr lang="en-IN" sz="2400" b="1" dirty="0">
                <a:latin typeface="+mj-lt"/>
              </a:rPr>
              <a:t>Other important roles of GST Council:</a:t>
            </a:r>
          </a:p>
          <a:p>
            <a:pPr algn="just"/>
            <a:r>
              <a:rPr lang="en-IN" sz="2400" dirty="0">
                <a:latin typeface="+mj-lt"/>
              </a:rPr>
              <a:t>The GST Council to be guided by </a:t>
            </a:r>
            <a:r>
              <a:rPr lang="en-GB" sz="2400" dirty="0">
                <a:latin typeface="+mj-lt"/>
              </a:rPr>
              <a:t>the need for a </a:t>
            </a:r>
            <a:r>
              <a:rPr lang="en-GB" sz="2400" u="sng" dirty="0">
                <a:latin typeface="+mj-lt"/>
              </a:rPr>
              <a:t>harmonised structure of goods and services tax </a:t>
            </a:r>
            <a:r>
              <a:rPr lang="en-GB" sz="2400" dirty="0">
                <a:latin typeface="+mj-lt"/>
              </a:rPr>
              <a:t>and for the development of a harmonised national market for goods and services.</a:t>
            </a:r>
          </a:p>
          <a:p>
            <a:pPr algn="just"/>
            <a:endParaRPr lang="en-GB" sz="2400" dirty="0">
              <a:latin typeface="+mj-lt"/>
            </a:endParaRPr>
          </a:p>
          <a:p>
            <a:pPr algn="just"/>
            <a:r>
              <a:rPr lang="en-IN" sz="2400" dirty="0">
                <a:latin typeface="+mj-lt"/>
              </a:rPr>
              <a:t>GST Council to devise mechanisms to </a:t>
            </a:r>
            <a:r>
              <a:rPr lang="en-IN" sz="2400" u="sng" dirty="0">
                <a:latin typeface="+mj-lt"/>
              </a:rPr>
              <a:t>adjudicate disputes </a:t>
            </a:r>
            <a:r>
              <a:rPr lang="en-IN" sz="2400" dirty="0">
                <a:latin typeface="+mj-lt"/>
              </a:rPr>
              <a:t>arising between the Centre and States. </a:t>
            </a:r>
          </a:p>
        </p:txBody>
      </p:sp>
      <p:sp>
        <p:nvSpPr>
          <p:cNvPr id="21" name="Rectangle 20"/>
          <p:cNvSpPr/>
          <p:nvPr/>
        </p:nvSpPr>
        <p:spPr>
          <a:xfrm>
            <a:off x="347003" y="1465292"/>
            <a:ext cx="4040847" cy="4524315"/>
          </a:xfrm>
          <a:prstGeom prst="rect">
            <a:avLst/>
          </a:prstGeom>
        </p:spPr>
        <p:txBody>
          <a:bodyPr wrap="square">
            <a:spAutoFit/>
          </a:bodyPr>
          <a:lstStyle/>
          <a:p>
            <a:pPr algn="just"/>
            <a:r>
              <a:rPr lang="en-IN" sz="2400" b="1" dirty="0">
                <a:latin typeface="+mj-lt"/>
              </a:rPr>
              <a:t>Quorum:</a:t>
            </a:r>
            <a:endParaRPr lang="en-IN" sz="2400" dirty="0">
              <a:latin typeface="+mj-lt"/>
            </a:endParaRPr>
          </a:p>
          <a:p>
            <a:pPr algn="just"/>
            <a:endParaRPr lang="en-IN" sz="2400" dirty="0">
              <a:latin typeface="+mj-lt"/>
            </a:endParaRPr>
          </a:p>
          <a:p>
            <a:pPr algn="just"/>
            <a:r>
              <a:rPr lang="en-GB" sz="2400" u="sng" dirty="0">
                <a:latin typeface="+mj-lt"/>
              </a:rPr>
              <a:t>One-half of the total number of Members </a:t>
            </a:r>
            <a:r>
              <a:rPr lang="en-GB" sz="2400" dirty="0">
                <a:latin typeface="+mj-lt"/>
              </a:rPr>
              <a:t>of the Goods and Services Tax Council.</a:t>
            </a:r>
          </a:p>
          <a:p>
            <a:pPr algn="just"/>
            <a:endParaRPr lang="en-IN" sz="2400" dirty="0">
              <a:latin typeface="+mj-lt"/>
            </a:endParaRPr>
          </a:p>
          <a:p>
            <a:pPr algn="just"/>
            <a:endParaRPr lang="en-GB" sz="2400" dirty="0">
              <a:latin typeface="+mj-lt"/>
            </a:endParaRPr>
          </a:p>
          <a:p>
            <a:pPr algn="just"/>
            <a:r>
              <a:rPr lang="en-IN" sz="2400" dirty="0">
                <a:latin typeface="+mj-lt"/>
              </a:rPr>
              <a:t>All decisions </a:t>
            </a:r>
            <a:r>
              <a:rPr lang="en-GB" sz="2400" dirty="0">
                <a:latin typeface="+mj-lt"/>
              </a:rPr>
              <a:t>by a </a:t>
            </a:r>
            <a:r>
              <a:rPr lang="en-GB" sz="2400" u="sng" dirty="0">
                <a:latin typeface="+mj-lt"/>
              </a:rPr>
              <a:t>majority of not less than three-fourths of the weighted votes </a:t>
            </a:r>
            <a:r>
              <a:rPr lang="en-GB" sz="2400" dirty="0">
                <a:latin typeface="+mj-lt"/>
              </a:rPr>
              <a:t>of the members present and voting</a:t>
            </a:r>
          </a:p>
        </p:txBody>
      </p:sp>
      <p:cxnSp>
        <p:nvCxnSpPr>
          <p:cNvPr id="31" name="Straight Connector 30"/>
          <p:cNvCxnSpPr/>
          <p:nvPr/>
        </p:nvCxnSpPr>
        <p:spPr>
          <a:xfrm>
            <a:off x="4628271" y="1252025"/>
            <a:ext cx="0" cy="5605975"/>
          </a:xfrm>
          <a:prstGeom prst="line">
            <a:avLst/>
          </a:prstGeom>
        </p:spPr>
        <p:style>
          <a:lnRef idx="3">
            <a:schemeClr val="accent4"/>
          </a:lnRef>
          <a:fillRef idx="0">
            <a:schemeClr val="accent4"/>
          </a:fillRef>
          <a:effectRef idx="2">
            <a:schemeClr val="accent4"/>
          </a:effectRef>
          <a:fontRef idx="minor">
            <a:schemeClr val="tx1"/>
          </a:fontRef>
        </p:style>
      </p:cxnSp>
      <p:cxnSp>
        <p:nvCxnSpPr>
          <p:cNvPr id="33" name="Straight Connector 32"/>
          <p:cNvCxnSpPr/>
          <p:nvPr/>
        </p:nvCxnSpPr>
        <p:spPr>
          <a:xfrm>
            <a:off x="4628271" y="3481227"/>
            <a:ext cx="7563729" cy="28136"/>
          </a:xfrm>
          <a:prstGeom prst="line">
            <a:avLst/>
          </a:prstGeom>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7441872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5318" y="295276"/>
            <a:ext cx="8761413" cy="768350"/>
          </a:xfrm>
        </p:spPr>
        <p:txBody>
          <a:bodyPr/>
          <a:lstStyle/>
          <a:p>
            <a:r>
              <a:rPr lang="en-IN" sz="3200" b="1" dirty="0"/>
              <a:t>Article 286 – Restrictions on the States to impose tax </a:t>
            </a:r>
          </a:p>
        </p:txBody>
      </p:sp>
      <p:sp>
        <p:nvSpPr>
          <p:cNvPr id="3" name="Content Placeholder 2"/>
          <p:cNvSpPr>
            <a:spLocks noGrp="1"/>
          </p:cNvSpPr>
          <p:nvPr>
            <p:ph idx="1"/>
          </p:nvPr>
        </p:nvSpPr>
        <p:spPr>
          <a:xfrm>
            <a:off x="457201" y="1204685"/>
            <a:ext cx="11183256" cy="4963885"/>
          </a:xfrm>
        </p:spPr>
        <p:txBody>
          <a:bodyPr/>
          <a:lstStyle/>
          <a:p>
            <a:pPr algn="just">
              <a:spcBef>
                <a:spcPts val="0"/>
              </a:spcBef>
            </a:pPr>
            <a:r>
              <a:rPr lang="en-IN" sz="2600" dirty="0">
                <a:latin typeface="+mj-lt"/>
              </a:rPr>
              <a:t>Prior to amendment, the clause restricted the states to impose taxes on sale or purchase of goods.</a:t>
            </a:r>
          </a:p>
          <a:p>
            <a:pPr algn="just">
              <a:spcBef>
                <a:spcPts val="0"/>
              </a:spcBef>
            </a:pPr>
            <a:r>
              <a:rPr lang="en-IN" sz="2600" dirty="0">
                <a:latin typeface="+mj-lt"/>
              </a:rPr>
              <a:t>Now it has been amended to provide that the state shall not impose any tax on the supply of the goods or services or both, where such supply takes place:</a:t>
            </a:r>
          </a:p>
          <a:p>
            <a:pPr marL="0" indent="0" algn="just">
              <a:spcBef>
                <a:spcPts val="0"/>
              </a:spcBef>
              <a:buNone/>
            </a:pPr>
            <a:r>
              <a:rPr lang="en-IN" sz="2600" dirty="0">
                <a:latin typeface="+mj-lt"/>
              </a:rPr>
              <a:t>	a. Outside the State</a:t>
            </a:r>
          </a:p>
          <a:p>
            <a:pPr marL="0" indent="0" algn="just">
              <a:spcBef>
                <a:spcPts val="0"/>
              </a:spcBef>
              <a:buNone/>
            </a:pPr>
            <a:r>
              <a:rPr lang="en-IN" sz="2600" dirty="0">
                <a:latin typeface="+mj-lt"/>
              </a:rPr>
              <a:t>	b. in the course of the import of the goods into, or export of the goods 	out of, the territory of India</a:t>
            </a:r>
          </a:p>
          <a:p>
            <a:pPr algn="just">
              <a:spcBef>
                <a:spcPts val="0"/>
              </a:spcBef>
            </a:pPr>
            <a:r>
              <a:rPr lang="en-IN" sz="2600" dirty="0">
                <a:latin typeface="+mj-lt"/>
              </a:rPr>
              <a:t>Further, the Parliament will formulate the principals for determining when a supply constitutes a supply as mentioned in the point above. </a:t>
            </a:r>
          </a:p>
          <a:p>
            <a:pPr algn="just">
              <a:spcBef>
                <a:spcPts val="0"/>
              </a:spcBef>
            </a:pPr>
            <a:r>
              <a:rPr lang="en-IN" sz="2600" b="1" dirty="0">
                <a:latin typeface="+mj-lt"/>
              </a:rPr>
              <a:t>Marginal Note to the Section has not been amended. </a:t>
            </a:r>
            <a:r>
              <a:rPr lang="en-IN" sz="2600" dirty="0">
                <a:latin typeface="+mj-lt"/>
              </a:rPr>
              <a:t>It still reads </a:t>
            </a:r>
            <a:r>
              <a:rPr lang="en-IN" sz="2600" i="1" dirty="0">
                <a:latin typeface="+mj-lt"/>
              </a:rPr>
              <a:t>“Restrictions as to imposition of tax on the sale or purchase of goods”</a:t>
            </a:r>
            <a:endParaRPr lang="en-IN" sz="2600" b="1" i="1" dirty="0">
              <a:latin typeface="+mj-lt"/>
            </a:endParaRPr>
          </a:p>
        </p:txBody>
      </p:sp>
      <p:sp>
        <p:nvSpPr>
          <p:cNvPr id="5" name="Slide Number Placeholder 4"/>
          <p:cNvSpPr>
            <a:spLocks noGrp="1"/>
          </p:cNvSpPr>
          <p:nvPr>
            <p:ph type="sldNum" sz="quarter" idx="12"/>
          </p:nvPr>
        </p:nvSpPr>
        <p:spPr/>
        <p:txBody>
          <a:bodyPr/>
          <a:lstStyle/>
          <a:p>
            <a:fld id="{2AC1C4F3-0758-4693-96D4-8901426768B0}" type="slidenum">
              <a:rPr lang="en-IN" altLang="en-US" smtClean="0"/>
              <a:pPr/>
              <a:t>23</a:t>
            </a:fld>
            <a:endParaRPr lang="en-IN" altLang="en-US"/>
          </a:p>
        </p:txBody>
      </p:sp>
      <p:sp>
        <p:nvSpPr>
          <p:cNvPr id="6" name="Footer Placeholder 3"/>
          <p:cNvSpPr>
            <a:spLocks noGrp="1"/>
          </p:cNvSpPr>
          <p:nvPr>
            <p:ph type="ftr" sz="quarter" idx="11"/>
          </p:nvPr>
        </p:nvSpPr>
        <p:spPr>
          <a:xfrm>
            <a:off x="528638" y="6391275"/>
            <a:ext cx="3859212" cy="304800"/>
          </a:xfrm>
        </p:spPr>
        <p:txBody>
          <a:bodyPr/>
          <a:lstStyle/>
          <a:p>
            <a:pPr>
              <a:defRPr/>
            </a:pPr>
            <a:r>
              <a:rPr lang="en-IN" dirty="0"/>
              <a:t>© Indirect Taxes Committee, ICAI</a:t>
            </a:r>
          </a:p>
        </p:txBody>
      </p:sp>
    </p:spTree>
    <p:extLst>
      <p:ext uri="{BB962C8B-B14F-4D97-AF65-F5344CB8AC3E}">
        <p14:creationId xmlns:p14="http://schemas.microsoft.com/office/powerpoint/2010/main" val="41542715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5318" y="295275"/>
            <a:ext cx="8761413" cy="853423"/>
          </a:xfrm>
        </p:spPr>
        <p:txBody>
          <a:bodyPr/>
          <a:lstStyle/>
          <a:p>
            <a:r>
              <a:rPr lang="en-IN" sz="3200" b="1" dirty="0"/>
              <a:t>Other Amendments</a:t>
            </a:r>
          </a:p>
        </p:txBody>
      </p:sp>
      <p:sp>
        <p:nvSpPr>
          <p:cNvPr id="5" name="Slide Number Placeholder 4"/>
          <p:cNvSpPr>
            <a:spLocks noGrp="1"/>
          </p:cNvSpPr>
          <p:nvPr>
            <p:ph type="sldNum" sz="quarter" idx="12"/>
          </p:nvPr>
        </p:nvSpPr>
        <p:spPr/>
        <p:txBody>
          <a:bodyPr/>
          <a:lstStyle/>
          <a:p>
            <a:fld id="{2AC1C4F3-0758-4693-96D4-8901426768B0}" type="slidenum">
              <a:rPr lang="en-IN" altLang="en-US" smtClean="0"/>
              <a:pPr/>
              <a:t>24</a:t>
            </a:fld>
            <a:endParaRPr lang="en-IN" altLang="en-US"/>
          </a:p>
        </p:txBody>
      </p:sp>
      <p:graphicFrame>
        <p:nvGraphicFramePr>
          <p:cNvPr id="6" name="Table 5"/>
          <p:cNvGraphicFramePr>
            <a:graphicFrameLocks noGrp="1"/>
          </p:cNvGraphicFramePr>
          <p:nvPr>
            <p:extLst/>
          </p:nvPr>
        </p:nvGraphicFramePr>
        <p:xfrm>
          <a:off x="528638" y="1301115"/>
          <a:ext cx="11133275" cy="5151120"/>
        </p:xfrm>
        <a:graphic>
          <a:graphicData uri="http://schemas.openxmlformats.org/drawingml/2006/table">
            <a:tbl>
              <a:tblPr firstRow="1" bandRow="1">
                <a:tableStyleId>{5C22544A-7EE6-4342-B048-85BDC9FD1C3A}</a:tableStyleId>
              </a:tblPr>
              <a:tblGrid>
                <a:gridCol w="779658">
                  <a:extLst>
                    <a:ext uri="{9D8B030D-6E8A-4147-A177-3AD203B41FA5}">
                      <a16:colId xmlns:a16="http://schemas.microsoft.com/office/drawing/2014/main" val="802924710"/>
                    </a:ext>
                  </a:extLst>
                </a:gridCol>
                <a:gridCol w="998807">
                  <a:extLst>
                    <a:ext uri="{9D8B030D-6E8A-4147-A177-3AD203B41FA5}">
                      <a16:colId xmlns:a16="http://schemas.microsoft.com/office/drawing/2014/main" val="4017437646"/>
                    </a:ext>
                  </a:extLst>
                </a:gridCol>
                <a:gridCol w="4862323">
                  <a:extLst>
                    <a:ext uri="{9D8B030D-6E8A-4147-A177-3AD203B41FA5}">
                      <a16:colId xmlns:a16="http://schemas.microsoft.com/office/drawing/2014/main" val="2809070498"/>
                    </a:ext>
                  </a:extLst>
                </a:gridCol>
                <a:gridCol w="4492487">
                  <a:extLst>
                    <a:ext uri="{9D8B030D-6E8A-4147-A177-3AD203B41FA5}">
                      <a16:colId xmlns:a16="http://schemas.microsoft.com/office/drawing/2014/main" val="2750073925"/>
                    </a:ext>
                  </a:extLst>
                </a:gridCol>
              </a:tblGrid>
              <a:tr h="594356">
                <a:tc>
                  <a:txBody>
                    <a:bodyPr/>
                    <a:lstStyle/>
                    <a:p>
                      <a:pPr algn="ctr"/>
                      <a:r>
                        <a:rPr lang="en-IN" sz="2000" dirty="0" err="1">
                          <a:latin typeface="+mj-lt"/>
                        </a:rPr>
                        <a:t>Sl</a:t>
                      </a:r>
                      <a:r>
                        <a:rPr lang="en-IN" sz="2000" dirty="0">
                          <a:latin typeface="+mj-lt"/>
                        </a:rPr>
                        <a:t> 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a:r>
                        <a:rPr lang="en-IN" sz="2000" dirty="0">
                          <a:latin typeface="+mj-lt"/>
                        </a:rPr>
                        <a:t>Article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a:r>
                        <a:rPr lang="en-IN" sz="2000" dirty="0">
                          <a:latin typeface="+mj-lt"/>
                        </a:rPr>
                        <a:t>Provision</a:t>
                      </a:r>
                      <a:r>
                        <a:rPr lang="en-IN" sz="2000" baseline="0" dirty="0">
                          <a:latin typeface="+mj-lt"/>
                        </a:rPr>
                        <a:t> as it stood prior to 101</a:t>
                      </a:r>
                      <a:r>
                        <a:rPr lang="en-IN" sz="2000" baseline="30000" dirty="0">
                          <a:latin typeface="+mj-lt"/>
                        </a:rPr>
                        <a:t>st</a:t>
                      </a:r>
                      <a:r>
                        <a:rPr lang="en-IN" sz="2000" baseline="0" dirty="0">
                          <a:latin typeface="+mj-lt"/>
                        </a:rPr>
                        <a:t> Constitutional Amendment</a:t>
                      </a:r>
                      <a:endParaRPr lang="en-IN" sz="2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a:r>
                        <a:rPr lang="en-IN" sz="2000" dirty="0">
                          <a:latin typeface="+mj-lt"/>
                        </a:rPr>
                        <a:t>Amendment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1708776364"/>
                  </a:ext>
                </a:extLst>
              </a:tr>
              <a:tr h="1358528">
                <a:tc>
                  <a:txBody>
                    <a:bodyPr/>
                    <a:lstStyle/>
                    <a:p>
                      <a:pPr algn="ctr"/>
                      <a:r>
                        <a:rPr lang="en-IN" sz="2000" dirty="0">
                          <a:latin typeface="+mj-lt"/>
                        </a:rPr>
                        <a:t>1.</a:t>
                      </a:r>
                    </a:p>
                    <a:p>
                      <a:pPr algn="ctr"/>
                      <a:endParaRPr lang="en-IN" sz="2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IN" sz="2000" dirty="0">
                          <a:latin typeface="+mj-lt"/>
                        </a:rPr>
                        <a:t>248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IN" sz="2000" dirty="0">
                          <a:latin typeface="+mj-lt"/>
                        </a:rPr>
                        <a:t>Parliament has exclusive power to make any law with respect to any matter not enumerated in the Concurrent List or State List.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IN" sz="2000" dirty="0">
                          <a:latin typeface="+mj-lt"/>
                        </a:rPr>
                        <a:t>The</a:t>
                      </a:r>
                      <a:r>
                        <a:rPr lang="en-IN" sz="2000" baseline="0" dirty="0">
                          <a:latin typeface="+mj-lt"/>
                        </a:rPr>
                        <a:t> Power of the Parliament has been made subject to Article 246A. In other words, residuary power of the Parliament will not affect the State’s power to levy Goods and Service Tax under Article 246A.</a:t>
                      </a:r>
                      <a:endParaRPr lang="en-IN" sz="2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68038780"/>
                  </a:ext>
                </a:extLst>
              </a:tr>
              <a:tr h="2377423">
                <a:tc>
                  <a:txBody>
                    <a:bodyPr/>
                    <a:lstStyle/>
                    <a:p>
                      <a:pPr algn="ctr"/>
                      <a:r>
                        <a:rPr lang="en-IN" sz="2000" dirty="0">
                          <a:latin typeface="+mj-lt"/>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IN" sz="2000" dirty="0">
                          <a:latin typeface="+mj-lt"/>
                        </a:rPr>
                        <a:t>249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IN" sz="2000" dirty="0">
                          <a:latin typeface="+mj-lt"/>
                        </a:rPr>
                        <a:t>If </a:t>
                      </a:r>
                      <a:r>
                        <a:rPr lang="en-IN" sz="2000" dirty="0" err="1">
                          <a:latin typeface="+mj-lt"/>
                        </a:rPr>
                        <a:t>Rajya</a:t>
                      </a:r>
                      <a:r>
                        <a:rPr lang="en-IN" sz="2000" dirty="0">
                          <a:latin typeface="+mj-lt"/>
                        </a:rPr>
                        <a:t> Sabha has declared by resolution in national interest that Parliament should make laws with respect to any matter enumerated in the State List, Parliament can make laws for the whole or any part of the territory of India with respect to that matter while the resolution remains in force.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IN" sz="2000" dirty="0">
                          <a:latin typeface="+mj-lt"/>
                        </a:rPr>
                        <a:t>The</a:t>
                      </a:r>
                      <a:r>
                        <a:rPr lang="en-IN" sz="2000" baseline="0" dirty="0">
                          <a:latin typeface="+mj-lt"/>
                        </a:rPr>
                        <a:t> resolution of </a:t>
                      </a:r>
                      <a:r>
                        <a:rPr lang="en-IN" sz="2000" baseline="0" dirty="0" err="1">
                          <a:latin typeface="+mj-lt"/>
                        </a:rPr>
                        <a:t>Rajya</a:t>
                      </a:r>
                      <a:r>
                        <a:rPr lang="en-IN" sz="2000" baseline="0" dirty="0">
                          <a:latin typeface="+mj-lt"/>
                        </a:rPr>
                        <a:t> Sabha can mandate the Parliament to make laws with respect to GST as provided in Article 246A also and not just restrict the same to matters specified in State List. </a:t>
                      </a:r>
                      <a:endParaRPr lang="en-IN" sz="2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4337619"/>
                  </a:ext>
                </a:extLst>
              </a:tr>
            </a:tbl>
          </a:graphicData>
        </a:graphic>
      </p:graphicFrame>
      <p:sp>
        <p:nvSpPr>
          <p:cNvPr id="7" name="Footer Placeholder 3"/>
          <p:cNvSpPr>
            <a:spLocks noGrp="1"/>
          </p:cNvSpPr>
          <p:nvPr>
            <p:ph type="ftr" sz="quarter" idx="11"/>
          </p:nvPr>
        </p:nvSpPr>
        <p:spPr>
          <a:xfrm>
            <a:off x="528638" y="6391275"/>
            <a:ext cx="3859212" cy="304800"/>
          </a:xfrm>
        </p:spPr>
        <p:txBody>
          <a:bodyPr/>
          <a:lstStyle/>
          <a:p>
            <a:pPr>
              <a:defRPr/>
            </a:pPr>
            <a:r>
              <a:rPr lang="en-IN" dirty="0"/>
              <a:t>© Indirect Taxes Committee, ICAI</a:t>
            </a:r>
          </a:p>
        </p:txBody>
      </p:sp>
    </p:spTree>
    <p:extLst>
      <p:ext uri="{BB962C8B-B14F-4D97-AF65-F5344CB8AC3E}">
        <p14:creationId xmlns:p14="http://schemas.microsoft.com/office/powerpoint/2010/main" val="20072165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5318" y="246443"/>
            <a:ext cx="8761413" cy="866013"/>
          </a:xfrm>
        </p:spPr>
        <p:txBody>
          <a:bodyPr/>
          <a:lstStyle/>
          <a:p>
            <a:r>
              <a:rPr lang="en-IN" sz="3200" b="1" dirty="0"/>
              <a:t>Other Amendments</a:t>
            </a:r>
          </a:p>
        </p:txBody>
      </p:sp>
      <p:sp>
        <p:nvSpPr>
          <p:cNvPr id="5" name="Slide Number Placeholder 4"/>
          <p:cNvSpPr>
            <a:spLocks noGrp="1"/>
          </p:cNvSpPr>
          <p:nvPr>
            <p:ph type="sldNum" sz="quarter" idx="12"/>
          </p:nvPr>
        </p:nvSpPr>
        <p:spPr/>
        <p:txBody>
          <a:bodyPr/>
          <a:lstStyle/>
          <a:p>
            <a:fld id="{2AC1C4F3-0758-4693-96D4-8901426768B0}" type="slidenum">
              <a:rPr lang="en-IN" altLang="en-US" smtClean="0"/>
              <a:pPr/>
              <a:t>25</a:t>
            </a:fld>
            <a:endParaRPr lang="en-IN" altLang="en-US"/>
          </a:p>
        </p:txBody>
      </p:sp>
      <p:graphicFrame>
        <p:nvGraphicFramePr>
          <p:cNvPr id="6" name="Table 5"/>
          <p:cNvGraphicFramePr>
            <a:graphicFrameLocks noGrp="1"/>
          </p:cNvGraphicFramePr>
          <p:nvPr>
            <p:extLst/>
          </p:nvPr>
        </p:nvGraphicFramePr>
        <p:xfrm>
          <a:off x="528638" y="1378226"/>
          <a:ext cx="11133275" cy="4336774"/>
        </p:xfrm>
        <a:graphic>
          <a:graphicData uri="http://schemas.openxmlformats.org/drawingml/2006/table">
            <a:tbl>
              <a:tblPr firstRow="1" bandRow="1">
                <a:tableStyleId>{5C22544A-7EE6-4342-B048-85BDC9FD1C3A}</a:tableStyleId>
              </a:tblPr>
              <a:tblGrid>
                <a:gridCol w="751522">
                  <a:extLst>
                    <a:ext uri="{9D8B030D-6E8A-4147-A177-3AD203B41FA5}">
                      <a16:colId xmlns:a16="http://schemas.microsoft.com/office/drawing/2014/main" val="802924710"/>
                    </a:ext>
                  </a:extLst>
                </a:gridCol>
                <a:gridCol w="1069146">
                  <a:extLst>
                    <a:ext uri="{9D8B030D-6E8A-4147-A177-3AD203B41FA5}">
                      <a16:colId xmlns:a16="http://schemas.microsoft.com/office/drawing/2014/main" val="4017437646"/>
                    </a:ext>
                  </a:extLst>
                </a:gridCol>
                <a:gridCol w="5715702">
                  <a:extLst>
                    <a:ext uri="{9D8B030D-6E8A-4147-A177-3AD203B41FA5}">
                      <a16:colId xmlns:a16="http://schemas.microsoft.com/office/drawing/2014/main" val="2809070498"/>
                    </a:ext>
                  </a:extLst>
                </a:gridCol>
                <a:gridCol w="3596905">
                  <a:extLst>
                    <a:ext uri="{9D8B030D-6E8A-4147-A177-3AD203B41FA5}">
                      <a16:colId xmlns:a16="http://schemas.microsoft.com/office/drawing/2014/main" val="2750073925"/>
                    </a:ext>
                  </a:extLst>
                </a:gridCol>
              </a:tblGrid>
              <a:tr h="513141">
                <a:tc>
                  <a:txBody>
                    <a:bodyPr/>
                    <a:lstStyle/>
                    <a:p>
                      <a:pPr algn="ctr"/>
                      <a:r>
                        <a:rPr lang="en-IN" sz="2000" dirty="0" err="1">
                          <a:latin typeface="+mj-lt"/>
                        </a:rPr>
                        <a:t>Sl</a:t>
                      </a:r>
                      <a:r>
                        <a:rPr lang="en-IN" sz="2000" dirty="0">
                          <a:latin typeface="+mj-lt"/>
                        </a:rPr>
                        <a:t> 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a:r>
                        <a:rPr lang="en-IN" sz="2000" dirty="0">
                          <a:latin typeface="+mj-lt"/>
                        </a:rPr>
                        <a:t>Article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a:r>
                        <a:rPr lang="en-IN" sz="2000" dirty="0">
                          <a:latin typeface="+mj-lt"/>
                        </a:rPr>
                        <a:t>Provision</a:t>
                      </a:r>
                      <a:r>
                        <a:rPr lang="en-IN" sz="2000" baseline="0" dirty="0">
                          <a:latin typeface="+mj-lt"/>
                        </a:rPr>
                        <a:t> as it stood prior to 101</a:t>
                      </a:r>
                      <a:r>
                        <a:rPr lang="en-IN" sz="2000" baseline="30000" dirty="0">
                          <a:latin typeface="+mj-lt"/>
                        </a:rPr>
                        <a:t>st</a:t>
                      </a:r>
                      <a:r>
                        <a:rPr lang="en-IN" sz="2000" baseline="0" dirty="0">
                          <a:latin typeface="+mj-lt"/>
                        </a:rPr>
                        <a:t> Constitutional Amendment</a:t>
                      </a:r>
                      <a:endParaRPr lang="en-IN" sz="2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a:r>
                        <a:rPr lang="en-IN" sz="2000" dirty="0">
                          <a:latin typeface="+mj-lt"/>
                        </a:rPr>
                        <a:t>Amendment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1708776364"/>
                  </a:ext>
                </a:extLst>
              </a:tr>
              <a:tr h="952977">
                <a:tc>
                  <a:txBody>
                    <a:bodyPr/>
                    <a:lstStyle/>
                    <a:p>
                      <a:pPr algn="ctr"/>
                      <a:r>
                        <a:rPr lang="en-IN" sz="2000" dirty="0">
                          <a:latin typeface="+mj-lt"/>
                        </a:rPr>
                        <a:t>3.</a:t>
                      </a:r>
                    </a:p>
                    <a:p>
                      <a:pPr algn="ctr"/>
                      <a:endParaRPr lang="en-IN" sz="2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IN" sz="2000" dirty="0">
                          <a:latin typeface="+mj-lt"/>
                        </a:rPr>
                        <a:t>250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IN" sz="2000" dirty="0">
                          <a:latin typeface="+mj-lt"/>
                        </a:rPr>
                        <a:t>Parliament shall, while a Proclamation of Emergency is in operation, have power to make laws with respect to any of the matters enumerated in the State List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IN" sz="2000" dirty="0">
                          <a:latin typeface="+mj-lt"/>
                        </a:rPr>
                        <a:t>This Power of</a:t>
                      </a:r>
                      <a:r>
                        <a:rPr lang="en-IN" sz="2000" baseline="0" dirty="0">
                          <a:latin typeface="+mj-lt"/>
                        </a:rPr>
                        <a:t> the Parliament has been extended to Goods and Service Tax under Article 246A</a:t>
                      </a:r>
                      <a:endParaRPr lang="en-IN" sz="2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68038780"/>
                  </a:ext>
                </a:extLst>
              </a:tr>
              <a:tr h="1169706">
                <a:tc>
                  <a:txBody>
                    <a:bodyPr/>
                    <a:lstStyle/>
                    <a:p>
                      <a:pPr algn="ctr"/>
                      <a:r>
                        <a:rPr lang="en-IN" sz="2000" dirty="0">
                          <a:latin typeface="+mj-lt"/>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IN" sz="2000" dirty="0">
                          <a:latin typeface="+mj-lt"/>
                        </a:rPr>
                        <a:t>268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IN" sz="2000" dirty="0">
                          <a:latin typeface="+mj-lt"/>
                        </a:rPr>
                        <a:t>Stamp duties and excise duty on medicinal and toilet preparations shall be levied by the Government of India but shall be collected</a:t>
                      </a:r>
                      <a:r>
                        <a:rPr lang="en-IN" sz="2000" baseline="0" dirty="0">
                          <a:latin typeface="+mj-lt"/>
                        </a:rPr>
                        <a:t> by states where such duties are levied within a state</a:t>
                      </a:r>
                      <a:endParaRPr lang="en-IN" sz="2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IN" sz="2000" dirty="0">
                          <a:latin typeface="+mj-lt"/>
                        </a:rPr>
                        <a:t>Duties of excise on medicinal and toilet preparations has been deleted from this Article</a:t>
                      </a:r>
                      <a:r>
                        <a:rPr lang="en-IN" sz="2000" baseline="0" dirty="0">
                          <a:latin typeface="+mj-lt"/>
                        </a:rPr>
                        <a:t> as GST subsumes the same</a:t>
                      </a:r>
                      <a:endParaRPr lang="en-IN" sz="2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4337619"/>
                  </a:ext>
                </a:extLst>
              </a:tr>
              <a:tr h="1014454">
                <a:tc>
                  <a:txBody>
                    <a:bodyPr/>
                    <a:lstStyle/>
                    <a:p>
                      <a:pPr algn="ctr"/>
                      <a:r>
                        <a:rPr lang="en-IN" sz="2000" dirty="0">
                          <a:latin typeface="+mj-lt"/>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IN" sz="2000" dirty="0">
                          <a:latin typeface="+mj-lt"/>
                        </a:rPr>
                        <a:t>268A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buNone/>
                      </a:pPr>
                      <a:r>
                        <a:rPr lang="en-IN" sz="2000" dirty="0">
                          <a:latin typeface="+mj-lt"/>
                        </a:rPr>
                        <a:t>Taxes on services shall be levied by the Government of India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IN" sz="2000" baseline="0" dirty="0">
                          <a:latin typeface="+mj-lt"/>
                        </a:rPr>
                        <a:t>Service tax subsumed under GST and so Article 268A omitted</a:t>
                      </a:r>
                      <a:endParaRPr lang="en-IN" sz="2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16922225"/>
                  </a:ext>
                </a:extLst>
              </a:tr>
            </a:tbl>
          </a:graphicData>
        </a:graphic>
      </p:graphicFrame>
      <p:sp>
        <p:nvSpPr>
          <p:cNvPr id="7" name="Footer Placeholder 3"/>
          <p:cNvSpPr>
            <a:spLocks noGrp="1"/>
          </p:cNvSpPr>
          <p:nvPr>
            <p:ph type="ftr" sz="quarter" idx="11"/>
          </p:nvPr>
        </p:nvSpPr>
        <p:spPr>
          <a:xfrm>
            <a:off x="528638" y="6391275"/>
            <a:ext cx="3859212" cy="304800"/>
          </a:xfrm>
        </p:spPr>
        <p:txBody>
          <a:bodyPr/>
          <a:lstStyle/>
          <a:p>
            <a:pPr>
              <a:defRPr/>
            </a:pPr>
            <a:r>
              <a:rPr lang="en-IN" dirty="0"/>
              <a:t>© Indirect Taxes Committee, ICAI</a:t>
            </a:r>
          </a:p>
        </p:txBody>
      </p:sp>
    </p:spTree>
    <p:extLst>
      <p:ext uri="{BB962C8B-B14F-4D97-AF65-F5344CB8AC3E}">
        <p14:creationId xmlns:p14="http://schemas.microsoft.com/office/powerpoint/2010/main" val="2649722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5318" y="295276"/>
            <a:ext cx="8761413" cy="768350"/>
          </a:xfrm>
        </p:spPr>
        <p:txBody>
          <a:bodyPr/>
          <a:lstStyle/>
          <a:p>
            <a:r>
              <a:rPr lang="en-IN" sz="3200" b="1" dirty="0"/>
              <a:t>Other Amendments</a:t>
            </a:r>
          </a:p>
        </p:txBody>
      </p:sp>
      <p:sp>
        <p:nvSpPr>
          <p:cNvPr id="5" name="Slide Number Placeholder 4"/>
          <p:cNvSpPr>
            <a:spLocks noGrp="1"/>
          </p:cNvSpPr>
          <p:nvPr>
            <p:ph type="sldNum" sz="quarter" idx="12"/>
          </p:nvPr>
        </p:nvSpPr>
        <p:spPr/>
        <p:txBody>
          <a:bodyPr/>
          <a:lstStyle/>
          <a:p>
            <a:fld id="{2AC1C4F3-0758-4693-96D4-8901426768B0}" type="slidenum">
              <a:rPr lang="en-IN" altLang="en-US" smtClean="0"/>
              <a:pPr/>
              <a:t>26</a:t>
            </a:fld>
            <a:endParaRPr lang="en-IN" altLang="en-US"/>
          </a:p>
        </p:txBody>
      </p:sp>
      <p:graphicFrame>
        <p:nvGraphicFramePr>
          <p:cNvPr id="6" name="Table 5"/>
          <p:cNvGraphicFramePr>
            <a:graphicFrameLocks noGrp="1"/>
          </p:cNvGraphicFramePr>
          <p:nvPr>
            <p:extLst/>
          </p:nvPr>
        </p:nvGraphicFramePr>
        <p:xfrm>
          <a:off x="528637" y="1272209"/>
          <a:ext cx="11242448" cy="4877127"/>
        </p:xfrm>
        <a:graphic>
          <a:graphicData uri="http://schemas.openxmlformats.org/drawingml/2006/table">
            <a:tbl>
              <a:tblPr firstRow="1" bandRow="1">
                <a:tableStyleId>{5C22544A-7EE6-4342-B048-85BDC9FD1C3A}</a:tableStyleId>
              </a:tblPr>
              <a:tblGrid>
                <a:gridCol w="650939">
                  <a:extLst>
                    <a:ext uri="{9D8B030D-6E8A-4147-A177-3AD203B41FA5}">
                      <a16:colId xmlns:a16="http://schemas.microsoft.com/office/drawing/2014/main" val="802924710"/>
                    </a:ext>
                  </a:extLst>
                </a:gridCol>
                <a:gridCol w="1085322">
                  <a:extLst>
                    <a:ext uri="{9D8B030D-6E8A-4147-A177-3AD203B41FA5}">
                      <a16:colId xmlns:a16="http://schemas.microsoft.com/office/drawing/2014/main" val="4017437646"/>
                    </a:ext>
                  </a:extLst>
                </a:gridCol>
                <a:gridCol w="3468390">
                  <a:extLst>
                    <a:ext uri="{9D8B030D-6E8A-4147-A177-3AD203B41FA5}">
                      <a16:colId xmlns:a16="http://schemas.microsoft.com/office/drawing/2014/main" val="2809070498"/>
                    </a:ext>
                  </a:extLst>
                </a:gridCol>
                <a:gridCol w="6037797">
                  <a:extLst>
                    <a:ext uri="{9D8B030D-6E8A-4147-A177-3AD203B41FA5}">
                      <a16:colId xmlns:a16="http://schemas.microsoft.com/office/drawing/2014/main" val="2750073925"/>
                    </a:ext>
                  </a:extLst>
                </a:gridCol>
              </a:tblGrid>
              <a:tr h="881980">
                <a:tc>
                  <a:txBody>
                    <a:bodyPr/>
                    <a:lstStyle/>
                    <a:p>
                      <a:pPr algn="ctr"/>
                      <a:r>
                        <a:rPr lang="en-IN" sz="1800" dirty="0" err="1">
                          <a:latin typeface="+mj-lt"/>
                        </a:rPr>
                        <a:t>Sl</a:t>
                      </a:r>
                      <a:r>
                        <a:rPr lang="en-IN" sz="1800" dirty="0">
                          <a:latin typeface="+mj-lt"/>
                        </a:rPr>
                        <a:t> 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a:r>
                        <a:rPr lang="en-IN" sz="1800" dirty="0">
                          <a:latin typeface="+mj-lt"/>
                        </a:rPr>
                        <a:t>Article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a:r>
                        <a:rPr lang="en-IN" sz="1800" dirty="0">
                          <a:latin typeface="+mj-lt"/>
                        </a:rPr>
                        <a:t>Provision</a:t>
                      </a:r>
                      <a:r>
                        <a:rPr lang="en-IN" sz="1800" baseline="0" dirty="0">
                          <a:latin typeface="+mj-lt"/>
                        </a:rPr>
                        <a:t> as it stood prior to 101</a:t>
                      </a:r>
                      <a:r>
                        <a:rPr lang="en-IN" sz="1800" baseline="30000" dirty="0">
                          <a:latin typeface="+mj-lt"/>
                        </a:rPr>
                        <a:t>st</a:t>
                      </a:r>
                      <a:r>
                        <a:rPr lang="en-IN" sz="1800" baseline="0" dirty="0">
                          <a:latin typeface="+mj-lt"/>
                        </a:rPr>
                        <a:t> Constitutional Amendment</a:t>
                      </a:r>
                      <a:endParaRPr lang="en-IN" sz="18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a:r>
                        <a:rPr lang="en-IN" sz="1800" dirty="0">
                          <a:latin typeface="+mj-lt"/>
                        </a:rPr>
                        <a:t>Amendment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1708776364"/>
                  </a:ext>
                </a:extLst>
              </a:tr>
              <a:tr h="1951047">
                <a:tc>
                  <a:txBody>
                    <a:bodyPr/>
                    <a:lstStyle/>
                    <a:p>
                      <a:pPr algn="ctr"/>
                      <a:r>
                        <a:rPr lang="en-IN" sz="1800" dirty="0">
                          <a:latin typeface="+mj-lt"/>
                        </a:rPr>
                        <a:t>6.</a:t>
                      </a:r>
                    </a:p>
                    <a:p>
                      <a:pPr algn="ctr"/>
                      <a:endParaRPr lang="en-IN" sz="18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IN" sz="1800" dirty="0">
                          <a:latin typeface="+mj-lt"/>
                        </a:rPr>
                        <a:t>269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IN" sz="1800" dirty="0">
                          <a:latin typeface="+mj-lt"/>
                        </a:rPr>
                        <a:t>Taxes on the sale or purchase of goods /</a:t>
                      </a:r>
                      <a:r>
                        <a:rPr lang="en-IN" sz="1800" baseline="0" dirty="0">
                          <a:latin typeface="+mj-lt"/>
                        </a:rPr>
                        <a:t> </a:t>
                      </a:r>
                      <a:r>
                        <a:rPr lang="en-IN" sz="1800" dirty="0">
                          <a:latin typeface="+mj-lt"/>
                        </a:rPr>
                        <a:t>consignment of goods in the course of inter-state trade shall be levied and collected by Central Government but shall be assigned to the States.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IN" sz="1800" dirty="0">
                          <a:latin typeface="+mj-lt"/>
                        </a:rPr>
                        <a:t>This Article has been amended to exclude Goods</a:t>
                      </a:r>
                      <a:r>
                        <a:rPr lang="en-IN" sz="1800" baseline="0" dirty="0">
                          <a:latin typeface="+mj-lt"/>
                        </a:rPr>
                        <a:t> on which is GST will be levied under Article 269A in the course of inter-state trade or commerce. </a:t>
                      </a:r>
                    </a:p>
                    <a:p>
                      <a:pPr algn="just"/>
                      <a:r>
                        <a:rPr lang="en-IN" sz="1800" baseline="0" dirty="0">
                          <a:latin typeface="+mj-lt"/>
                        </a:rPr>
                        <a:t>Thus this Article will be effective for goods kept out of GST viz. crude, Petrol, HSD, ATF etc. </a:t>
                      </a:r>
                      <a:endParaRPr lang="en-IN" sz="18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68038780"/>
                  </a:ext>
                </a:extLst>
              </a:tr>
              <a:tr h="2007112">
                <a:tc>
                  <a:txBody>
                    <a:bodyPr/>
                    <a:lstStyle/>
                    <a:p>
                      <a:pPr algn="ctr"/>
                      <a:r>
                        <a:rPr lang="en-IN" sz="1800" dirty="0">
                          <a:latin typeface="+mj-lt"/>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IN" sz="1800" dirty="0">
                          <a:latin typeface="+mj-lt"/>
                        </a:rPr>
                        <a:t>270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IN" sz="1800" dirty="0">
                          <a:latin typeface="+mj-lt"/>
                        </a:rPr>
                        <a:t>Article 270 provides</a:t>
                      </a:r>
                      <a:r>
                        <a:rPr lang="en-IN" sz="1800" baseline="0" dirty="0">
                          <a:latin typeface="+mj-lt"/>
                        </a:rPr>
                        <a:t> that a portion of all taxes and surcharges on such taxes that are levied and collected by the Central Government shall be distributed to the states in the manner that is prescribed. </a:t>
                      </a:r>
                      <a:endParaRPr lang="en-IN" sz="18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IN" sz="1800" dirty="0">
                          <a:latin typeface="+mj-lt"/>
                        </a:rPr>
                        <a:t>This article has been amended to </a:t>
                      </a:r>
                      <a:r>
                        <a:rPr lang="en-IN" sz="1800" baseline="0" dirty="0">
                          <a:latin typeface="+mj-lt"/>
                        </a:rPr>
                        <a:t>provide</a:t>
                      </a:r>
                      <a:r>
                        <a:rPr lang="en-IN" sz="1800" dirty="0">
                          <a:latin typeface="+mj-lt"/>
                        </a:rPr>
                        <a:t> that the taxes collected by the Central Government under Article 246A(1) [CGST]</a:t>
                      </a:r>
                      <a:r>
                        <a:rPr lang="en-IN" sz="1800" baseline="0" dirty="0">
                          <a:latin typeface="+mj-lt"/>
                        </a:rPr>
                        <a:t> shall also be distributed between the states in the manner prescribed.</a:t>
                      </a:r>
                    </a:p>
                    <a:p>
                      <a:pPr algn="just"/>
                      <a:r>
                        <a:rPr lang="en-IN" sz="1800" baseline="0" dirty="0">
                          <a:latin typeface="+mj-lt"/>
                        </a:rPr>
                        <a:t>Further, the taxes collected IGST which has been used in payment of CGST and the amount apportioned to central government in IGST shall also be distributed to the states.</a:t>
                      </a:r>
                      <a:endParaRPr lang="en-IN" sz="18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4337619"/>
                  </a:ext>
                </a:extLst>
              </a:tr>
            </a:tbl>
          </a:graphicData>
        </a:graphic>
      </p:graphicFrame>
      <p:sp>
        <p:nvSpPr>
          <p:cNvPr id="7" name="Footer Placeholder 3"/>
          <p:cNvSpPr>
            <a:spLocks noGrp="1"/>
          </p:cNvSpPr>
          <p:nvPr>
            <p:ph type="ftr" sz="quarter" idx="11"/>
          </p:nvPr>
        </p:nvSpPr>
        <p:spPr>
          <a:xfrm>
            <a:off x="458494" y="6590817"/>
            <a:ext cx="3859212" cy="304800"/>
          </a:xfrm>
        </p:spPr>
        <p:txBody>
          <a:bodyPr/>
          <a:lstStyle/>
          <a:p>
            <a:pPr>
              <a:defRPr/>
            </a:pPr>
            <a:r>
              <a:rPr lang="en-IN" dirty="0"/>
              <a:t>© Indirect Taxes Committee, ICAI</a:t>
            </a:r>
          </a:p>
        </p:txBody>
      </p:sp>
    </p:spTree>
    <p:extLst>
      <p:ext uri="{BB962C8B-B14F-4D97-AF65-F5344CB8AC3E}">
        <p14:creationId xmlns:p14="http://schemas.microsoft.com/office/powerpoint/2010/main" val="24298785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3606" y="137974"/>
            <a:ext cx="8761413" cy="1082951"/>
          </a:xfrm>
        </p:spPr>
        <p:txBody>
          <a:bodyPr/>
          <a:lstStyle/>
          <a:p>
            <a:r>
              <a:rPr lang="en-IN" sz="3200" b="1" dirty="0"/>
              <a:t>Other Amendments</a:t>
            </a:r>
          </a:p>
        </p:txBody>
      </p:sp>
      <p:sp>
        <p:nvSpPr>
          <p:cNvPr id="5" name="Slide Number Placeholder 4"/>
          <p:cNvSpPr>
            <a:spLocks noGrp="1"/>
          </p:cNvSpPr>
          <p:nvPr>
            <p:ph type="sldNum" sz="quarter" idx="12"/>
          </p:nvPr>
        </p:nvSpPr>
        <p:spPr/>
        <p:txBody>
          <a:bodyPr/>
          <a:lstStyle/>
          <a:p>
            <a:fld id="{2AC1C4F3-0758-4693-96D4-8901426768B0}" type="slidenum">
              <a:rPr lang="en-IN" altLang="en-US" smtClean="0"/>
              <a:pPr/>
              <a:t>27</a:t>
            </a:fld>
            <a:endParaRPr lang="en-IN" altLang="en-US"/>
          </a:p>
        </p:txBody>
      </p:sp>
      <p:graphicFrame>
        <p:nvGraphicFramePr>
          <p:cNvPr id="6" name="Table 5"/>
          <p:cNvGraphicFramePr>
            <a:graphicFrameLocks noGrp="1"/>
          </p:cNvGraphicFramePr>
          <p:nvPr>
            <p:extLst/>
          </p:nvPr>
        </p:nvGraphicFramePr>
        <p:xfrm>
          <a:off x="556773" y="1378226"/>
          <a:ext cx="11186285" cy="4103721"/>
        </p:xfrm>
        <a:graphic>
          <a:graphicData uri="http://schemas.openxmlformats.org/drawingml/2006/table">
            <a:tbl>
              <a:tblPr firstRow="1" bandRow="1">
                <a:tableStyleId>{5C22544A-7EE6-4342-B048-85BDC9FD1C3A}</a:tableStyleId>
              </a:tblPr>
              <a:tblGrid>
                <a:gridCol w="613659">
                  <a:extLst>
                    <a:ext uri="{9D8B030D-6E8A-4147-A177-3AD203B41FA5}">
                      <a16:colId xmlns:a16="http://schemas.microsoft.com/office/drawing/2014/main" val="802924710"/>
                    </a:ext>
                  </a:extLst>
                </a:gridCol>
                <a:gridCol w="1094467">
                  <a:extLst>
                    <a:ext uri="{9D8B030D-6E8A-4147-A177-3AD203B41FA5}">
                      <a16:colId xmlns:a16="http://schemas.microsoft.com/office/drawing/2014/main" val="4017437646"/>
                    </a:ext>
                  </a:extLst>
                </a:gridCol>
                <a:gridCol w="5600951">
                  <a:extLst>
                    <a:ext uri="{9D8B030D-6E8A-4147-A177-3AD203B41FA5}">
                      <a16:colId xmlns:a16="http://schemas.microsoft.com/office/drawing/2014/main" val="2809070498"/>
                    </a:ext>
                  </a:extLst>
                </a:gridCol>
                <a:gridCol w="3877208">
                  <a:extLst>
                    <a:ext uri="{9D8B030D-6E8A-4147-A177-3AD203B41FA5}">
                      <a16:colId xmlns:a16="http://schemas.microsoft.com/office/drawing/2014/main" val="2750073925"/>
                    </a:ext>
                  </a:extLst>
                </a:gridCol>
              </a:tblGrid>
              <a:tr h="895267">
                <a:tc>
                  <a:txBody>
                    <a:bodyPr/>
                    <a:lstStyle/>
                    <a:p>
                      <a:pPr algn="ctr"/>
                      <a:r>
                        <a:rPr lang="en-IN" sz="2000" dirty="0" err="1">
                          <a:latin typeface="+mj-lt"/>
                        </a:rPr>
                        <a:t>Sl</a:t>
                      </a:r>
                      <a:r>
                        <a:rPr lang="en-IN" sz="2000" dirty="0">
                          <a:latin typeface="+mj-lt"/>
                        </a:rPr>
                        <a:t> 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a:r>
                        <a:rPr lang="en-IN" sz="2000" dirty="0">
                          <a:latin typeface="+mj-lt"/>
                        </a:rPr>
                        <a:t>Article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a:r>
                        <a:rPr lang="en-IN" sz="2000" dirty="0">
                          <a:latin typeface="+mj-lt"/>
                        </a:rPr>
                        <a:t>Provision</a:t>
                      </a:r>
                      <a:r>
                        <a:rPr lang="en-IN" sz="2000" baseline="0" dirty="0">
                          <a:latin typeface="+mj-lt"/>
                        </a:rPr>
                        <a:t> as it stood prior to 101</a:t>
                      </a:r>
                      <a:r>
                        <a:rPr lang="en-IN" sz="2000" baseline="30000" dirty="0">
                          <a:latin typeface="+mj-lt"/>
                        </a:rPr>
                        <a:t>st</a:t>
                      </a:r>
                      <a:r>
                        <a:rPr lang="en-IN" sz="2000" baseline="0" dirty="0">
                          <a:latin typeface="+mj-lt"/>
                        </a:rPr>
                        <a:t> Constitutional Amendment</a:t>
                      </a:r>
                      <a:endParaRPr lang="en-IN" sz="2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a:r>
                        <a:rPr lang="en-IN" sz="2000" dirty="0">
                          <a:latin typeface="+mj-lt"/>
                        </a:rPr>
                        <a:t>Amendment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1708776364"/>
                  </a:ext>
                </a:extLst>
              </a:tr>
              <a:tr h="1164651">
                <a:tc>
                  <a:txBody>
                    <a:bodyPr/>
                    <a:lstStyle/>
                    <a:p>
                      <a:pPr algn="ctr"/>
                      <a:r>
                        <a:rPr lang="en-IN" sz="2000" dirty="0">
                          <a:latin typeface="+mj-lt"/>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IN" sz="2000" dirty="0">
                          <a:latin typeface="+mj-lt"/>
                        </a:rPr>
                        <a:t>271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IN" sz="2000" dirty="0">
                          <a:latin typeface="+mj-lt"/>
                        </a:rPr>
                        <a:t>Parliament</a:t>
                      </a:r>
                      <a:r>
                        <a:rPr lang="en-IN" sz="2000" baseline="0" dirty="0">
                          <a:latin typeface="+mj-lt"/>
                        </a:rPr>
                        <a:t> has been provided with the power to levy surcharge on any of taxes and duties levied by it.</a:t>
                      </a:r>
                      <a:endParaRPr lang="en-IN" sz="2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IN" sz="2000" dirty="0">
                          <a:latin typeface="+mj-lt"/>
                        </a:rPr>
                        <a:t>The</a:t>
                      </a:r>
                      <a:r>
                        <a:rPr lang="en-IN" sz="2000" baseline="0" dirty="0">
                          <a:latin typeface="+mj-lt"/>
                        </a:rPr>
                        <a:t> power to levy a surcharge has not been extended to GST levied under Article 246A.</a:t>
                      </a:r>
                      <a:endParaRPr lang="en-IN" sz="2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70146544"/>
                  </a:ext>
                </a:extLst>
              </a:tr>
              <a:tr h="2043803">
                <a:tc>
                  <a:txBody>
                    <a:bodyPr/>
                    <a:lstStyle/>
                    <a:p>
                      <a:pPr algn="ctr"/>
                      <a:r>
                        <a:rPr lang="en-IN" sz="2000" dirty="0">
                          <a:latin typeface="+mj-lt"/>
                        </a:rPr>
                        <a:t>9.</a:t>
                      </a:r>
                    </a:p>
                    <a:p>
                      <a:pPr algn="ctr"/>
                      <a:endParaRPr lang="en-IN" sz="2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IN" sz="2000" dirty="0">
                          <a:latin typeface="+mj-lt"/>
                        </a:rPr>
                        <a:t>368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IN" sz="2000" dirty="0">
                          <a:latin typeface="+mj-lt"/>
                        </a:rPr>
                        <a:t>Any</a:t>
                      </a:r>
                      <a:r>
                        <a:rPr lang="en-IN" sz="2000" baseline="0" dirty="0">
                          <a:latin typeface="+mj-lt"/>
                        </a:rPr>
                        <a:t> amendment to the Constitution that seeks to make any changes that will affect the rights of states as enumerated in </a:t>
                      </a:r>
                      <a:r>
                        <a:rPr lang="en-IN" sz="2000" i="1" baseline="0" dirty="0">
                          <a:latin typeface="+mj-lt"/>
                        </a:rPr>
                        <a:t>Proviso </a:t>
                      </a:r>
                      <a:r>
                        <a:rPr lang="en-IN" sz="2000" i="0" baseline="0" dirty="0">
                          <a:latin typeface="+mj-lt"/>
                        </a:rPr>
                        <a:t>to Article 368(2) shall require ratification of state assemblies of not less that 50% of the states.</a:t>
                      </a:r>
                      <a:endParaRPr lang="en-IN" sz="2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IN" sz="2000" dirty="0">
                          <a:latin typeface="+mj-lt"/>
                        </a:rPr>
                        <a:t>Article</a:t>
                      </a:r>
                      <a:r>
                        <a:rPr lang="en-IN" sz="2000" baseline="0" dirty="0">
                          <a:latin typeface="+mj-lt"/>
                        </a:rPr>
                        <a:t> 279-A has been inserted in the </a:t>
                      </a:r>
                      <a:r>
                        <a:rPr lang="en-IN" sz="2000" i="1" baseline="0" dirty="0">
                          <a:latin typeface="+mj-lt"/>
                        </a:rPr>
                        <a:t>proviso. </a:t>
                      </a:r>
                      <a:r>
                        <a:rPr lang="en-IN" sz="2000" i="0" baseline="0" dirty="0">
                          <a:latin typeface="+mj-lt"/>
                        </a:rPr>
                        <a:t>Thus, any change that is sought to be made in relation to GST Council will require the ratification of not less than 50% of the states. </a:t>
                      </a:r>
                      <a:endParaRPr lang="en-IN" sz="2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68038780"/>
                  </a:ext>
                </a:extLst>
              </a:tr>
            </a:tbl>
          </a:graphicData>
        </a:graphic>
      </p:graphicFrame>
      <p:sp>
        <p:nvSpPr>
          <p:cNvPr id="7" name="Footer Placeholder 3"/>
          <p:cNvSpPr>
            <a:spLocks noGrp="1"/>
          </p:cNvSpPr>
          <p:nvPr>
            <p:ph type="ftr" sz="quarter" idx="11"/>
          </p:nvPr>
        </p:nvSpPr>
        <p:spPr>
          <a:xfrm>
            <a:off x="556773" y="6528343"/>
            <a:ext cx="3859212" cy="304800"/>
          </a:xfrm>
        </p:spPr>
        <p:txBody>
          <a:bodyPr/>
          <a:lstStyle/>
          <a:p>
            <a:pPr>
              <a:defRPr/>
            </a:pPr>
            <a:r>
              <a:rPr lang="en-IN" dirty="0"/>
              <a:t>© Indirect Taxes Committee, ICAI</a:t>
            </a:r>
          </a:p>
        </p:txBody>
      </p:sp>
    </p:spTree>
    <p:extLst>
      <p:ext uri="{BB962C8B-B14F-4D97-AF65-F5344CB8AC3E}">
        <p14:creationId xmlns:p14="http://schemas.microsoft.com/office/powerpoint/2010/main" val="41020984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343" y="174171"/>
            <a:ext cx="9681028" cy="1204055"/>
          </a:xfrm>
        </p:spPr>
        <p:txBody>
          <a:bodyPr/>
          <a:lstStyle/>
          <a:p>
            <a:r>
              <a:rPr lang="en-IN" sz="3200" b="1" dirty="0"/>
              <a:t>Other Important Clauses</a:t>
            </a:r>
          </a:p>
        </p:txBody>
      </p:sp>
      <p:sp>
        <p:nvSpPr>
          <p:cNvPr id="3" name="Content Placeholder 2"/>
          <p:cNvSpPr>
            <a:spLocks noGrp="1"/>
          </p:cNvSpPr>
          <p:nvPr>
            <p:ph idx="1"/>
          </p:nvPr>
        </p:nvSpPr>
        <p:spPr>
          <a:xfrm>
            <a:off x="528639" y="1378226"/>
            <a:ext cx="11140848" cy="4281212"/>
          </a:xfrm>
        </p:spPr>
        <p:txBody>
          <a:bodyPr/>
          <a:lstStyle/>
          <a:p>
            <a:pPr algn="just"/>
            <a:r>
              <a:rPr lang="en-IN" sz="2600" dirty="0">
                <a:latin typeface="+mj-lt"/>
              </a:rPr>
              <a:t>Parliament shall on the recommendation of the GST Council, provide for compensation to the States for loss of revenue arising on account of implementation of the GST for a period of five years.</a:t>
            </a:r>
          </a:p>
          <a:p>
            <a:pPr marL="0" indent="0" algn="just">
              <a:buNone/>
            </a:pPr>
            <a:endParaRPr lang="en-IN" sz="2600" dirty="0">
              <a:latin typeface="+mj-lt"/>
            </a:endParaRPr>
          </a:p>
          <a:p>
            <a:pPr algn="just"/>
            <a:r>
              <a:rPr lang="en-IN" sz="2600" dirty="0">
                <a:latin typeface="+mj-lt"/>
              </a:rPr>
              <a:t>Any law relating to tax on goods or services in force in any State before the commencement of 101</a:t>
            </a:r>
            <a:r>
              <a:rPr lang="en-IN" sz="2600" baseline="30000" dirty="0">
                <a:latin typeface="+mj-lt"/>
              </a:rPr>
              <a:t>st</a:t>
            </a:r>
            <a:r>
              <a:rPr lang="en-IN" sz="2600" dirty="0">
                <a:latin typeface="+mj-lt"/>
              </a:rPr>
              <a:t> Constitutional Amendment Act shall continue to be in force until amended or repealed by a competent Legislature or </a:t>
            </a:r>
            <a:r>
              <a:rPr lang="en-IN" sz="2600" u="sng" dirty="0">
                <a:latin typeface="+mj-lt"/>
              </a:rPr>
              <a:t>until expiration of one year from such commencement</a:t>
            </a:r>
            <a:r>
              <a:rPr lang="en-IN" sz="2600" dirty="0">
                <a:latin typeface="+mj-lt"/>
              </a:rPr>
              <a:t>, whichever is earlier.</a:t>
            </a:r>
          </a:p>
        </p:txBody>
      </p:sp>
      <p:sp>
        <p:nvSpPr>
          <p:cNvPr id="4" name="Footer Placeholder 3"/>
          <p:cNvSpPr>
            <a:spLocks noGrp="1"/>
          </p:cNvSpPr>
          <p:nvPr>
            <p:ph type="ftr" sz="quarter" idx="11"/>
          </p:nvPr>
        </p:nvSpPr>
        <p:spPr/>
        <p:txBody>
          <a:bodyPr/>
          <a:lstStyle/>
          <a:p>
            <a:pPr>
              <a:defRPr/>
            </a:pPr>
            <a:r>
              <a:rPr lang="en-IN"/>
              <a:t>© Indirect Taxes Committee, ICAI</a:t>
            </a:r>
          </a:p>
        </p:txBody>
      </p:sp>
      <p:sp>
        <p:nvSpPr>
          <p:cNvPr id="5" name="Slide Number Placeholder 4"/>
          <p:cNvSpPr>
            <a:spLocks noGrp="1"/>
          </p:cNvSpPr>
          <p:nvPr>
            <p:ph type="sldNum" sz="quarter" idx="12"/>
          </p:nvPr>
        </p:nvSpPr>
        <p:spPr/>
        <p:txBody>
          <a:bodyPr/>
          <a:lstStyle/>
          <a:p>
            <a:fld id="{2AC1C4F3-0758-4693-96D4-8901426768B0}" type="slidenum">
              <a:rPr lang="en-IN" altLang="en-US" smtClean="0"/>
              <a:pPr/>
              <a:t>28</a:t>
            </a:fld>
            <a:endParaRPr lang="en-IN" altLang="en-US"/>
          </a:p>
        </p:txBody>
      </p:sp>
    </p:spTree>
    <p:extLst>
      <p:ext uri="{BB962C8B-B14F-4D97-AF65-F5344CB8AC3E}">
        <p14:creationId xmlns:p14="http://schemas.microsoft.com/office/powerpoint/2010/main" val="25702674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343" y="174171"/>
            <a:ext cx="9681028" cy="1204055"/>
          </a:xfrm>
        </p:spPr>
        <p:txBody>
          <a:bodyPr/>
          <a:lstStyle/>
          <a:p>
            <a:r>
              <a:rPr lang="en-IN" sz="3200" b="1" dirty="0"/>
              <a:t>Timeline - GST Enactments</a:t>
            </a:r>
          </a:p>
        </p:txBody>
      </p:sp>
      <p:sp>
        <p:nvSpPr>
          <p:cNvPr id="3" name="Content Placeholder 2"/>
          <p:cNvSpPr>
            <a:spLocks noGrp="1"/>
          </p:cNvSpPr>
          <p:nvPr>
            <p:ph idx="1"/>
          </p:nvPr>
        </p:nvSpPr>
        <p:spPr>
          <a:xfrm>
            <a:off x="528639" y="1378226"/>
            <a:ext cx="11140848" cy="4698448"/>
          </a:xfrm>
        </p:spPr>
        <p:txBody>
          <a:bodyPr/>
          <a:lstStyle/>
          <a:p>
            <a:pPr marL="0" indent="0" algn="just">
              <a:buNone/>
            </a:pPr>
            <a:r>
              <a:rPr lang="en-IN" sz="2600" dirty="0">
                <a:latin typeface="+mj-lt"/>
              </a:rPr>
              <a:t>After receiving presidential assent on 12</a:t>
            </a:r>
            <a:r>
              <a:rPr lang="en-IN" sz="2600" baseline="30000" dirty="0">
                <a:latin typeface="+mj-lt"/>
              </a:rPr>
              <a:t>th</a:t>
            </a:r>
            <a:r>
              <a:rPr lang="en-IN" sz="2600" dirty="0">
                <a:latin typeface="+mj-lt"/>
              </a:rPr>
              <a:t> April, 2017 the following enactments came into force with effect from 1</a:t>
            </a:r>
            <a:r>
              <a:rPr lang="en-IN" sz="2600" baseline="30000" dirty="0">
                <a:latin typeface="+mj-lt"/>
              </a:rPr>
              <a:t>st</a:t>
            </a:r>
            <a:r>
              <a:rPr lang="en-IN" sz="2600" dirty="0">
                <a:latin typeface="+mj-lt"/>
              </a:rPr>
              <a:t> July, 2017</a:t>
            </a:r>
          </a:p>
          <a:p>
            <a:pPr marL="0" indent="0" algn="just">
              <a:buNone/>
            </a:pPr>
            <a:endParaRPr lang="en-IN" sz="2600" dirty="0">
              <a:latin typeface="+mj-lt"/>
            </a:endParaRPr>
          </a:p>
          <a:p>
            <a:pPr algn="just"/>
            <a:r>
              <a:rPr lang="en-IN" sz="2600" dirty="0">
                <a:latin typeface="+mj-lt"/>
              </a:rPr>
              <a:t>The Central Goods and Services Tax Act, 2017</a:t>
            </a:r>
          </a:p>
          <a:p>
            <a:pPr algn="just"/>
            <a:r>
              <a:rPr lang="en-IN" sz="2800" dirty="0"/>
              <a:t>The Integrated Goods and Services Tax Act, 2017 </a:t>
            </a:r>
            <a:endParaRPr lang="en-IN" sz="2600" dirty="0">
              <a:latin typeface="+mj-lt"/>
            </a:endParaRPr>
          </a:p>
          <a:p>
            <a:pPr algn="just"/>
            <a:r>
              <a:rPr lang="en-IN" sz="2800" dirty="0"/>
              <a:t>The Union Territory Goods and Services Tax Act, 2017</a:t>
            </a:r>
            <a:endParaRPr lang="en-IN" sz="2600" dirty="0">
              <a:latin typeface="+mj-lt"/>
            </a:endParaRPr>
          </a:p>
          <a:p>
            <a:pPr algn="just"/>
            <a:r>
              <a:rPr lang="en-IN" sz="2800" dirty="0"/>
              <a:t>The Goods and Services Tax (Compensation to States) Act, 2017</a:t>
            </a:r>
          </a:p>
        </p:txBody>
      </p:sp>
      <p:sp>
        <p:nvSpPr>
          <p:cNvPr id="4" name="Footer Placeholder 3"/>
          <p:cNvSpPr>
            <a:spLocks noGrp="1"/>
          </p:cNvSpPr>
          <p:nvPr>
            <p:ph type="ftr" sz="quarter" idx="11"/>
          </p:nvPr>
        </p:nvSpPr>
        <p:spPr/>
        <p:txBody>
          <a:bodyPr/>
          <a:lstStyle/>
          <a:p>
            <a:pPr>
              <a:defRPr/>
            </a:pPr>
            <a:r>
              <a:rPr lang="en-IN"/>
              <a:t>© Indirect Taxes Committee, ICAI</a:t>
            </a:r>
          </a:p>
        </p:txBody>
      </p:sp>
      <p:sp>
        <p:nvSpPr>
          <p:cNvPr id="5" name="Slide Number Placeholder 4"/>
          <p:cNvSpPr>
            <a:spLocks noGrp="1"/>
          </p:cNvSpPr>
          <p:nvPr>
            <p:ph type="sldNum" sz="quarter" idx="12"/>
          </p:nvPr>
        </p:nvSpPr>
        <p:spPr/>
        <p:txBody>
          <a:bodyPr/>
          <a:lstStyle/>
          <a:p>
            <a:fld id="{2AC1C4F3-0758-4693-96D4-8901426768B0}" type="slidenum">
              <a:rPr lang="en-IN" altLang="en-US" smtClean="0"/>
              <a:pPr/>
              <a:t>29</a:t>
            </a:fld>
            <a:endParaRPr lang="en-IN" altLang="en-US"/>
          </a:p>
        </p:txBody>
      </p:sp>
    </p:spTree>
    <p:extLst>
      <p:ext uri="{BB962C8B-B14F-4D97-AF65-F5344CB8AC3E}">
        <p14:creationId xmlns:p14="http://schemas.microsoft.com/office/powerpoint/2010/main" val="2647303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IN"/>
              <a:t>© Indirect Taxes Committee, ICAI</a:t>
            </a:r>
          </a:p>
        </p:txBody>
      </p:sp>
      <p:sp>
        <p:nvSpPr>
          <p:cNvPr id="18435"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imes New Roman" panose="02020603050405020304" pitchFamily="18"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imes New Roman" panose="02020603050405020304" pitchFamily="18"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9pPr>
          </a:lstStyle>
          <a:p>
            <a:pPr>
              <a:spcBef>
                <a:spcPct val="0"/>
              </a:spcBef>
              <a:buClrTx/>
              <a:buSzTx/>
              <a:buFontTx/>
              <a:buNone/>
            </a:pPr>
            <a:fld id="{F2CA3018-812B-4931-BDD6-80A8FEE66041}" type="slidenum">
              <a:rPr lang="en-IN" altLang="en-US">
                <a:solidFill>
                  <a:schemeClr val="bg1"/>
                </a:solidFill>
              </a:rPr>
              <a:pPr>
                <a:spcBef>
                  <a:spcPct val="0"/>
                </a:spcBef>
                <a:buClrTx/>
                <a:buSzTx/>
                <a:buFontTx/>
                <a:buNone/>
              </a:pPr>
              <a:t>3</a:t>
            </a:fld>
            <a:endParaRPr lang="en-IN" altLang="en-US">
              <a:solidFill>
                <a:schemeClr val="bg1"/>
              </a:solidFill>
            </a:endParaRPr>
          </a:p>
        </p:txBody>
      </p:sp>
      <p:sp>
        <p:nvSpPr>
          <p:cNvPr id="5" name="Rectangle 4"/>
          <p:cNvSpPr/>
          <p:nvPr/>
        </p:nvSpPr>
        <p:spPr>
          <a:xfrm>
            <a:off x="2859882" y="1997839"/>
            <a:ext cx="6472237" cy="2308324"/>
          </a:xfrm>
          <a:prstGeom prst="rect">
            <a:avLst/>
          </a:prstGeom>
        </p:spPr>
        <p:txBody>
          <a:bodyPr wrap="square">
            <a:spAutoFit/>
          </a:bodyPr>
          <a:lstStyle/>
          <a:p>
            <a:pPr algn="ctr">
              <a:defRPr/>
            </a:pPr>
            <a:r>
              <a:rPr lang="en-IN" sz="3600" dirty="0">
                <a:ln w="0"/>
                <a:solidFill>
                  <a:schemeClr val="tx2">
                    <a:lumMod val="75000"/>
                  </a:schemeClr>
                </a:solidFill>
                <a:effectLst>
                  <a:outerShdw blurRad="38100" dist="25400" dir="5400000" algn="ctr" rotWithShape="0">
                    <a:srgbClr val="6E747A">
                      <a:alpha val="43000"/>
                    </a:srgbClr>
                  </a:outerShdw>
                </a:effectLst>
                <a:latin typeface="+mj-lt"/>
                <a:ea typeface="+mj-ea"/>
                <a:cs typeface="+mj-cs"/>
              </a:rPr>
              <a:t>GST – Constitutional Provisions and </a:t>
            </a:r>
            <a:br>
              <a:rPr lang="en-IN" sz="3600" dirty="0">
                <a:ln w="0"/>
                <a:solidFill>
                  <a:schemeClr val="tx2">
                    <a:lumMod val="75000"/>
                  </a:schemeClr>
                </a:solidFill>
                <a:effectLst>
                  <a:outerShdw blurRad="38100" dist="25400" dir="5400000" algn="ctr" rotWithShape="0">
                    <a:srgbClr val="6E747A">
                      <a:alpha val="43000"/>
                    </a:srgbClr>
                  </a:outerShdw>
                </a:effectLst>
                <a:latin typeface="+mj-lt"/>
                <a:ea typeface="+mj-ea"/>
                <a:cs typeface="+mj-cs"/>
              </a:rPr>
            </a:br>
            <a:r>
              <a:rPr lang="en-IN" sz="3600" dirty="0">
                <a:ln w="0"/>
                <a:solidFill>
                  <a:schemeClr val="tx2">
                    <a:lumMod val="75000"/>
                  </a:schemeClr>
                </a:solidFill>
                <a:effectLst>
                  <a:outerShdw blurRad="38100" dist="25400" dir="5400000" algn="ctr" rotWithShape="0">
                    <a:srgbClr val="6E747A">
                      <a:alpha val="43000"/>
                    </a:srgbClr>
                  </a:outerShdw>
                </a:effectLst>
                <a:latin typeface="+mj-lt"/>
                <a:ea typeface="+mj-ea"/>
                <a:cs typeface="+mj-cs"/>
              </a:rPr>
              <a:t>Features of Constitution </a:t>
            </a:r>
            <a:br>
              <a:rPr lang="en-IN" sz="3600" dirty="0">
                <a:ln w="0"/>
                <a:solidFill>
                  <a:schemeClr val="tx2">
                    <a:lumMod val="75000"/>
                  </a:schemeClr>
                </a:solidFill>
                <a:effectLst>
                  <a:outerShdw blurRad="38100" dist="25400" dir="5400000" algn="ctr" rotWithShape="0">
                    <a:srgbClr val="6E747A">
                      <a:alpha val="43000"/>
                    </a:srgbClr>
                  </a:outerShdw>
                </a:effectLst>
                <a:latin typeface="+mj-lt"/>
                <a:ea typeface="+mj-ea"/>
                <a:cs typeface="+mj-cs"/>
              </a:rPr>
            </a:br>
            <a:r>
              <a:rPr lang="en-IN" sz="3600" dirty="0">
                <a:ln w="0"/>
                <a:solidFill>
                  <a:schemeClr val="tx2">
                    <a:lumMod val="75000"/>
                  </a:schemeClr>
                </a:solidFill>
                <a:effectLst>
                  <a:outerShdw blurRad="38100" dist="25400" dir="5400000" algn="ctr" rotWithShape="0">
                    <a:srgbClr val="6E747A">
                      <a:alpha val="43000"/>
                    </a:srgbClr>
                  </a:outerShdw>
                </a:effectLst>
                <a:latin typeface="+mj-lt"/>
                <a:ea typeface="+mj-ea"/>
                <a:cs typeface="+mj-cs"/>
              </a:rPr>
              <a:t>(101</a:t>
            </a:r>
            <a:r>
              <a:rPr lang="en-IN" sz="3600" baseline="30000" dirty="0">
                <a:ln w="0"/>
                <a:solidFill>
                  <a:schemeClr val="tx2">
                    <a:lumMod val="75000"/>
                  </a:schemeClr>
                </a:solidFill>
                <a:effectLst>
                  <a:outerShdw blurRad="38100" dist="25400" dir="5400000" algn="ctr" rotWithShape="0">
                    <a:srgbClr val="6E747A">
                      <a:alpha val="43000"/>
                    </a:srgbClr>
                  </a:outerShdw>
                </a:effectLst>
                <a:latin typeface="+mj-lt"/>
                <a:ea typeface="+mj-ea"/>
                <a:cs typeface="+mj-cs"/>
              </a:rPr>
              <a:t>st</a:t>
            </a:r>
            <a:r>
              <a:rPr lang="en-IN" sz="3600" dirty="0">
                <a:ln w="0"/>
                <a:solidFill>
                  <a:schemeClr val="tx2">
                    <a:lumMod val="75000"/>
                  </a:schemeClr>
                </a:solidFill>
                <a:effectLst>
                  <a:outerShdw blurRad="38100" dist="25400" dir="5400000" algn="ctr" rotWithShape="0">
                    <a:srgbClr val="6E747A">
                      <a:alpha val="43000"/>
                    </a:srgbClr>
                  </a:outerShdw>
                </a:effectLst>
                <a:latin typeface="+mj-lt"/>
                <a:ea typeface="+mj-ea"/>
                <a:cs typeface="+mj-cs"/>
              </a:rPr>
              <a:t> Amendment) Act, 2016</a:t>
            </a:r>
            <a:endParaRPr lang="en-IN" sz="3600" dirty="0">
              <a:ln w="0"/>
              <a:solidFill>
                <a:schemeClr val="accent1"/>
              </a:solidFill>
              <a:effectLst>
                <a:outerShdw blurRad="38100" dist="25400" dir="5400000" algn="ctr" rotWithShape="0">
                  <a:srgbClr val="6E747A">
                    <a:alpha val="43000"/>
                  </a:srgbClr>
                </a:outerShdw>
              </a:effectLst>
              <a:latin typeface="+mj-lt"/>
              <a:ea typeface="+mj-ea"/>
              <a:cs typeface="+mj-cs"/>
            </a:endParaRPr>
          </a:p>
        </p:txBody>
      </p:sp>
    </p:spTree>
    <p:extLst>
      <p:ext uri="{BB962C8B-B14F-4D97-AF65-F5344CB8AC3E}">
        <p14:creationId xmlns:p14="http://schemas.microsoft.com/office/powerpoint/2010/main" val="11048867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343" y="174171"/>
            <a:ext cx="9681028" cy="1204055"/>
          </a:xfrm>
        </p:spPr>
        <p:txBody>
          <a:bodyPr/>
          <a:lstStyle/>
          <a:p>
            <a:r>
              <a:rPr lang="en-IN" sz="3200" b="1" dirty="0"/>
              <a:t>Timeline - GST Enactments</a:t>
            </a:r>
          </a:p>
        </p:txBody>
      </p:sp>
      <p:sp>
        <p:nvSpPr>
          <p:cNvPr id="3" name="Content Placeholder 2"/>
          <p:cNvSpPr>
            <a:spLocks noGrp="1"/>
          </p:cNvSpPr>
          <p:nvPr>
            <p:ph idx="1"/>
          </p:nvPr>
        </p:nvSpPr>
        <p:spPr>
          <a:xfrm>
            <a:off x="528639" y="1378226"/>
            <a:ext cx="11140848" cy="4698448"/>
          </a:xfrm>
        </p:spPr>
        <p:txBody>
          <a:bodyPr/>
          <a:lstStyle/>
          <a:p>
            <a:pPr marL="0" indent="0" algn="just">
              <a:buNone/>
            </a:pPr>
            <a:r>
              <a:rPr lang="en-IN" sz="2600" dirty="0">
                <a:latin typeface="+mj-lt"/>
              </a:rPr>
              <a:t>In view of Article 370 (Temporary provisions with respect to the State of Jammu and Kashmir) the following enactments came into force with effect from 8</a:t>
            </a:r>
            <a:r>
              <a:rPr lang="en-IN" sz="2600" baseline="30000" dirty="0">
                <a:latin typeface="+mj-lt"/>
              </a:rPr>
              <a:t>th</a:t>
            </a:r>
            <a:r>
              <a:rPr lang="en-IN" sz="2600" dirty="0">
                <a:latin typeface="+mj-lt"/>
              </a:rPr>
              <a:t> July, 2017 as applicable to the State of Jammu and Kashmir;</a:t>
            </a:r>
          </a:p>
          <a:p>
            <a:pPr marL="0" indent="0" algn="just">
              <a:buNone/>
            </a:pPr>
            <a:endParaRPr lang="en-IN" sz="2600" dirty="0">
              <a:latin typeface="+mj-lt"/>
            </a:endParaRPr>
          </a:p>
          <a:p>
            <a:pPr marL="571500" indent="-571500" algn="just">
              <a:buAutoNum type="romanLcParenBoth"/>
            </a:pPr>
            <a:r>
              <a:rPr lang="en-IN" sz="2800" dirty="0"/>
              <a:t>The Central Goods and Services Tax (Extension to Jammu and Kashmir) Act, 2017</a:t>
            </a:r>
          </a:p>
          <a:p>
            <a:pPr marL="571500" indent="-571500" algn="just">
              <a:buAutoNum type="romanLcParenBoth"/>
            </a:pPr>
            <a:r>
              <a:rPr lang="en-IN" sz="2800" dirty="0"/>
              <a:t>The Integrated Goods and Services Tax (Extension to Jammu and Kashmir) Act, 2017</a:t>
            </a:r>
            <a:endParaRPr lang="en-IN" sz="2600" dirty="0">
              <a:latin typeface="+mj-lt"/>
            </a:endParaRPr>
          </a:p>
        </p:txBody>
      </p:sp>
      <p:sp>
        <p:nvSpPr>
          <p:cNvPr id="4" name="Footer Placeholder 3"/>
          <p:cNvSpPr>
            <a:spLocks noGrp="1"/>
          </p:cNvSpPr>
          <p:nvPr>
            <p:ph type="ftr" sz="quarter" idx="11"/>
          </p:nvPr>
        </p:nvSpPr>
        <p:spPr/>
        <p:txBody>
          <a:bodyPr/>
          <a:lstStyle/>
          <a:p>
            <a:pPr>
              <a:defRPr/>
            </a:pPr>
            <a:r>
              <a:rPr lang="en-IN"/>
              <a:t>© Indirect Taxes Committee, ICAI</a:t>
            </a:r>
          </a:p>
        </p:txBody>
      </p:sp>
      <p:sp>
        <p:nvSpPr>
          <p:cNvPr id="5" name="Slide Number Placeholder 4"/>
          <p:cNvSpPr>
            <a:spLocks noGrp="1"/>
          </p:cNvSpPr>
          <p:nvPr>
            <p:ph type="sldNum" sz="quarter" idx="12"/>
          </p:nvPr>
        </p:nvSpPr>
        <p:spPr/>
        <p:txBody>
          <a:bodyPr/>
          <a:lstStyle/>
          <a:p>
            <a:fld id="{2AC1C4F3-0758-4693-96D4-8901426768B0}" type="slidenum">
              <a:rPr lang="en-IN" altLang="en-US" smtClean="0"/>
              <a:pPr/>
              <a:t>30</a:t>
            </a:fld>
            <a:endParaRPr lang="en-IN" altLang="en-US"/>
          </a:p>
        </p:txBody>
      </p:sp>
    </p:spTree>
    <p:extLst>
      <p:ext uri="{BB962C8B-B14F-4D97-AF65-F5344CB8AC3E}">
        <p14:creationId xmlns:p14="http://schemas.microsoft.com/office/powerpoint/2010/main" val="11996779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67013" y="1987550"/>
            <a:ext cx="6657975" cy="1862138"/>
          </a:xfrm>
          <a:prstGeom prst="rect">
            <a:avLst/>
          </a:prstGeom>
          <a:ln>
            <a:noFill/>
          </a:ln>
        </p:spPr>
        <p:style>
          <a:lnRef idx="2">
            <a:schemeClr val="accent1"/>
          </a:lnRef>
          <a:fillRef idx="1">
            <a:schemeClr val="lt1"/>
          </a:fillRef>
          <a:effectRef idx="0">
            <a:schemeClr val="accent1"/>
          </a:effectRef>
          <a:fontRef idx="minor">
            <a:schemeClr val="dk1"/>
          </a:fontRef>
        </p:style>
        <p:txBody>
          <a:bodyPr wrap="none">
            <a:spAutoFit/>
          </a:bodyPr>
          <a:lstStyle/>
          <a:p>
            <a:pPr algn="ctr">
              <a:defRPr/>
            </a:pPr>
            <a:r>
              <a:rPr lang="en-US" sz="11500" dirty="0">
                <a:ln w="0"/>
                <a:solidFill>
                  <a:schemeClr val="tx2">
                    <a:lumMod val="75000"/>
                  </a:schemeClr>
                </a:solidFill>
                <a:effectLst>
                  <a:outerShdw blurRad="38100" dist="25400" dir="5400000" algn="ctr" rotWithShape="0">
                    <a:srgbClr val="6E747A">
                      <a:alpha val="43000"/>
                    </a:srgbClr>
                  </a:outerShdw>
                </a:effectLst>
              </a:rPr>
              <a:t>Thank You</a:t>
            </a:r>
            <a:endParaRPr lang="en-IN" sz="11500" dirty="0">
              <a:ln w="0"/>
              <a:solidFill>
                <a:schemeClr val="tx2">
                  <a:lumMod val="75000"/>
                </a:schemeClr>
              </a:solidFill>
              <a:effectLst>
                <a:outerShdw blurRad="38100" dist="25400" dir="5400000" algn="ctr" rotWithShape="0">
                  <a:srgbClr val="6E747A">
                    <a:alpha val="43000"/>
                  </a:srgbClr>
                </a:outerShdw>
              </a:effectLst>
            </a:endParaRPr>
          </a:p>
        </p:txBody>
      </p:sp>
      <p:sp>
        <p:nvSpPr>
          <p:cNvPr id="3" name="Rectangle 3"/>
          <p:cNvSpPr txBox="1">
            <a:spLocks noChangeArrowheads="1"/>
          </p:cNvSpPr>
          <p:nvPr/>
        </p:nvSpPr>
        <p:spPr>
          <a:xfrm>
            <a:off x="3200400" y="4800600"/>
            <a:ext cx="7543800" cy="1585913"/>
          </a:xfrm>
          <a:prstGeom prst="rect">
            <a:avLst/>
          </a:prstGeom>
        </p:spPr>
        <p:txBody>
          <a:bodyPr>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fontAlgn="auto">
              <a:spcAft>
                <a:spcPts val="0"/>
              </a:spcAft>
              <a:buFont typeface="Wingdings" pitchFamily="2" charset="2"/>
              <a:buNone/>
              <a:defRPr/>
            </a:pPr>
            <a:r>
              <a:rPr lang="en-US" sz="2200" b="1" dirty="0">
                <a:solidFill>
                  <a:schemeClr val="tx1">
                    <a:lumMod val="65000"/>
                    <a:lumOff val="35000"/>
                  </a:schemeClr>
                </a:solidFill>
              </a:rPr>
              <a:t>For any Clarification, Please Contact </a:t>
            </a:r>
          </a:p>
          <a:p>
            <a:pPr fontAlgn="auto">
              <a:spcAft>
                <a:spcPts val="0"/>
              </a:spcAft>
              <a:buFont typeface="Wingdings" pitchFamily="2" charset="2"/>
              <a:buNone/>
              <a:defRPr/>
            </a:pPr>
            <a:r>
              <a:rPr lang="en-US" altLang="zh-TW" sz="2200" dirty="0">
                <a:solidFill>
                  <a:schemeClr val="tx1">
                    <a:lumMod val="65000"/>
                    <a:lumOff val="35000"/>
                  </a:schemeClr>
                </a:solidFill>
              </a:rPr>
              <a:t>Indirect Taxes Committee of ICAI</a:t>
            </a:r>
          </a:p>
          <a:p>
            <a:pPr fontAlgn="auto">
              <a:spcAft>
                <a:spcPts val="0"/>
              </a:spcAft>
              <a:buFont typeface="Wingdings" pitchFamily="2" charset="2"/>
              <a:buNone/>
              <a:defRPr/>
            </a:pPr>
            <a:r>
              <a:rPr lang="en-US" altLang="zh-TW" sz="2200" dirty="0">
                <a:solidFill>
                  <a:schemeClr val="tx1">
                    <a:lumMod val="65000"/>
                    <a:lumOff val="35000"/>
                  </a:schemeClr>
                </a:solidFill>
              </a:rPr>
              <a:t>Email: </a:t>
            </a:r>
            <a:r>
              <a:rPr lang="en-US" altLang="zh-TW" sz="2200" dirty="0">
                <a:solidFill>
                  <a:schemeClr val="tx2">
                    <a:lumMod val="75000"/>
                  </a:schemeClr>
                </a:solidFill>
                <a:hlinkClick r:id="rId2"/>
              </a:rPr>
              <a:t>idtc@icai.in</a:t>
            </a:r>
            <a:r>
              <a:rPr lang="en-US" altLang="zh-TW" sz="2200" dirty="0">
                <a:solidFill>
                  <a:schemeClr val="tx1">
                    <a:lumMod val="65000"/>
                    <a:lumOff val="35000"/>
                  </a:schemeClr>
                </a:solidFill>
              </a:rPr>
              <a:t>, Website: </a:t>
            </a:r>
            <a:r>
              <a:rPr lang="en-US" altLang="zh-TW" sz="2200" dirty="0">
                <a:solidFill>
                  <a:schemeClr val="tx1">
                    <a:lumMod val="65000"/>
                    <a:lumOff val="35000"/>
                  </a:schemeClr>
                </a:solidFill>
                <a:hlinkClick r:id="rId3"/>
              </a:rPr>
              <a:t>www.idtc.icai.org</a:t>
            </a:r>
            <a:r>
              <a:rPr lang="en-US" altLang="zh-TW" sz="2200" dirty="0">
                <a:solidFill>
                  <a:schemeClr val="tx1">
                    <a:lumMod val="65000"/>
                    <a:lumOff val="35000"/>
                  </a:schemeClr>
                </a:solidFill>
              </a:rPr>
              <a:t>  </a:t>
            </a:r>
            <a:endParaRPr lang="en-US" dirty="0">
              <a:solidFill>
                <a:schemeClr val="tx1">
                  <a:lumMod val="65000"/>
                  <a:lumOff val="35000"/>
                </a:schemeClr>
              </a:solidFill>
            </a:endParaRPr>
          </a:p>
          <a:p>
            <a:pPr fontAlgn="auto">
              <a:spcAft>
                <a:spcPts val="0"/>
              </a:spcAft>
              <a:defRPr/>
            </a:pPr>
            <a:endParaRPr lang="en-US" dirty="0">
              <a:solidFill>
                <a:schemeClr val="tx1">
                  <a:lumMod val="65000"/>
                  <a:lumOff val="35000"/>
                </a:schemeClr>
              </a:solidFill>
            </a:endParaRPr>
          </a:p>
        </p:txBody>
      </p:sp>
      <p:pic>
        <p:nvPicPr>
          <p:cNvPr id="5" name="Picture 4"/>
          <p:cNvPicPr>
            <a:picLocks noChangeAspect="1"/>
          </p:cNvPicPr>
          <p:nvPr/>
        </p:nvPicPr>
        <p:blipFill rotWithShape="1">
          <a:blip r:embed="rId4"/>
          <a:srcRect l="-1170" r="9237"/>
          <a:stretch/>
        </p:blipFill>
        <p:spPr>
          <a:xfrm>
            <a:off x="1085515" y="4748637"/>
            <a:ext cx="1759531" cy="1638286"/>
          </a:xfrm>
          <a:prstGeom prst="ellipse">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0138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imes New Roman" panose="02020603050405020304" pitchFamily="18"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imes New Roman" panose="02020603050405020304" pitchFamily="18"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9pPr>
          </a:lstStyle>
          <a:p>
            <a:pPr>
              <a:spcBef>
                <a:spcPct val="0"/>
              </a:spcBef>
              <a:buClrTx/>
              <a:buSzTx/>
              <a:buFontTx/>
              <a:buNone/>
            </a:pPr>
            <a:fld id="{7B8B5E2A-3B69-43FB-9488-F6D18EF973BB}" type="slidenum">
              <a:rPr lang="en-IN" altLang="en-US">
                <a:solidFill>
                  <a:schemeClr val="bg1"/>
                </a:solidFill>
              </a:rPr>
              <a:pPr>
                <a:spcBef>
                  <a:spcPct val="0"/>
                </a:spcBef>
                <a:buClrTx/>
                <a:buSzTx/>
                <a:buFontTx/>
                <a:buNone/>
              </a:pPr>
              <a:t>31</a:t>
            </a:fld>
            <a:endParaRPr lang="en-IN" altLang="en-US">
              <a:solidFill>
                <a:schemeClr val="bg1"/>
              </a:solidFill>
            </a:endParaRPr>
          </a:p>
        </p:txBody>
      </p:sp>
    </p:spTree>
    <p:extLst>
      <p:ext uri="{BB962C8B-B14F-4D97-AF65-F5344CB8AC3E}">
        <p14:creationId xmlns:p14="http://schemas.microsoft.com/office/powerpoint/2010/main" val="3075673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200" dirty="0"/>
              <a:t>Overview </a:t>
            </a:r>
          </a:p>
        </p:txBody>
      </p:sp>
      <p:sp>
        <p:nvSpPr>
          <p:cNvPr id="4" name="Slide Number Placeholder 3"/>
          <p:cNvSpPr>
            <a:spLocks noGrp="1"/>
          </p:cNvSpPr>
          <p:nvPr>
            <p:ph type="sldNum" sz="quarter" idx="12"/>
          </p:nvPr>
        </p:nvSpPr>
        <p:spPr/>
        <p:txBody>
          <a:bodyPr/>
          <a:lstStyle/>
          <a:p>
            <a:fld id="{2C90AAB0-06BA-408B-B768-9CA9371867E2}" type="slidenum">
              <a:rPr lang="en-IN" altLang="en-US" smtClean="0"/>
              <a:pPr/>
              <a:t>4</a:t>
            </a:fld>
            <a:endParaRPr lang="en-IN" altLang="en-US"/>
          </a:p>
        </p:txBody>
      </p:sp>
      <p:grpSp>
        <p:nvGrpSpPr>
          <p:cNvPr id="6" name="Group 5"/>
          <p:cNvGrpSpPr/>
          <p:nvPr/>
        </p:nvGrpSpPr>
        <p:grpSpPr>
          <a:xfrm>
            <a:off x="2633472" y="1363546"/>
            <a:ext cx="6409944" cy="5418666"/>
            <a:chOff x="3457818" y="1125008"/>
            <a:chExt cx="5168324" cy="5418666"/>
          </a:xfrm>
        </p:grpSpPr>
        <p:sp>
          <p:nvSpPr>
            <p:cNvPr id="7" name="Freeform: Shape 6"/>
            <p:cNvSpPr/>
            <p:nvPr/>
          </p:nvSpPr>
          <p:spPr>
            <a:xfrm>
              <a:off x="4931119" y="2873069"/>
              <a:ext cx="2221862" cy="1922001"/>
            </a:xfrm>
            <a:custGeom>
              <a:avLst/>
              <a:gdLst>
                <a:gd name="connsiteX0" fmla="*/ 0 w 2221862"/>
                <a:gd name="connsiteY0" fmla="*/ 961001 h 1922001"/>
                <a:gd name="connsiteX1" fmla="*/ 549116 w 2221862"/>
                <a:gd name="connsiteY1" fmla="*/ 0 h 1922001"/>
                <a:gd name="connsiteX2" fmla="*/ 1672746 w 2221862"/>
                <a:gd name="connsiteY2" fmla="*/ 0 h 1922001"/>
                <a:gd name="connsiteX3" fmla="*/ 2221862 w 2221862"/>
                <a:gd name="connsiteY3" fmla="*/ 961001 h 1922001"/>
                <a:gd name="connsiteX4" fmla="*/ 1672746 w 2221862"/>
                <a:gd name="connsiteY4" fmla="*/ 1922001 h 1922001"/>
                <a:gd name="connsiteX5" fmla="*/ 549116 w 2221862"/>
                <a:gd name="connsiteY5" fmla="*/ 1922001 h 1922001"/>
                <a:gd name="connsiteX6" fmla="*/ 0 w 2221862"/>
                <a:gd name="connsiteY6" fmla="*/ 961001 h 1922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1862" h="1922001">
                  <a:moveTo>
                    <a:pt x="0" y="961001"/>
                  </a:moveTo>
                  <a:lnTo>
                    <a:pt x="549116" y="0"/>
                  </a:lnTo>
                  <a:lnTo>
                    <a:pt x="1672746" y="0"/>
                  </a:lnTo>
                  <a:lnTo>
                    <a:pt x="2221862" y="961001"/>
                  </a:lnTo>
                  <a:lnTo>
                    <a:pt x="1672746" y="1922001"/>
                  </a:lnTo>
                  <a:lnTo>
                    <a:pt x="549116" y="1922001"/>
                  </a:lnTo>
                  <a:lnTo>
                    <a:pt x="0" y="961001"/>
                  </a:lnTo>
                  <a:close/>
                </a:path>
              </a:pathLst>
            </a:custGeom>
            <a:solidFill>
              <a:schemeClr val="tx2"/>
            </a:solidFill>
            <a:ln>
              <a:solidFill>
                <a:schemeClr val="tx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91054" tIns="341363" rIns="391054" bIns="341363" numCol="1" spcCol="1270" anchor="ctr" anchorCtr="0">
              <a:noAutofit/>
            </a:bodyPr>
            <a:lstStyle/>
            <a:p>
              <a:pPr marL="0" lvl="0" indent="0" algn="ctr" defTabSz="800100">
                <a:lnSpc>
                  <a:spcPct val="90000"/>
                </a:lnSpc>
                <a:spcBef>
                  <a:spcPct val="0"/>
                </a:spcBef>
                <a:spcAft>
                  <a:spcPct val="35000"/>
                </a:spcAft>
                <a:buNone/>
              </a:pPr>
              <a:r>
                <a:rPr lang="en-IN" kern="1200" dirty="0">
                  <a:latin typeface="+mj-lt"/>
                </a:rPr>
                <a:t>101</a:t>
              </a:r>
              <a:r>
                <a:rPr lang="en-IN" kern="1200" baseline="30000" dirty="0">
                  <a:latin typeface="+mj-lt"/>
                </a:rPr>
                <a:t>st</a:t>
              </a:r>
              <a:r>
                <a:rPr lang="en-IN" kern="1200" dirty="0">
                  <a:latin typeface="+mj-lt"/>
                </a:rPr>
                <a:t> Constitutional Amendment Act, 2016</a:t>
              </a:r>
            </a:p>
          </p:txBody>
        </p:sp>
        <p:sp>
          <p:nvSpPr>
            <p:cNvPr id="9" name="Freeform: Shape 8"/>
            <p:cNvSpPr/>
            <p:nvPr/>
          </p:nvSpPr>
          <p:spPr>
            <a:xfrm>
              <a:off x="5135456" y="1125008"/>
              <a:ext cx="1820800" cy="1575206"/>
            </a:xfrm>
            <a:custGeom>
              <a:avLst/>
              <a:gdLst>
                <a:gd name="connsiteX0" fmla="*/ 0 w 1820800"/>
                <a:gd name="connsiteY0" fmla="*/ 787603 h 1575206"/>
                <a:gd name="connsiteX1" fmla="*/ 450036 w 1820800"/>
                <a:gd name="connsiteY1" fmla="*/ 0 h 1575206"/>
                <a:gd name="connsiteX2" fmla="*/ 1370764 w 1820800"/>
                <a:gd name="connsiteY2" fmla="*/ 0 h 1575206"/>
                <a:gd name="connsiteX3" fmla="*/ 1820800 w 1820800"/>
                <a:gd name="connsiteY3" fmla="*/ 787603 h 1575206"/>
                <a:gd name="connsiteX4" fmla="*/ 1370764 w 1820800"/>
                <a:gd name="connsiteY4" fmla="*/ 1575206 h 1575206"/>
                <a:gd name="connsiteX5" fmla="*/ 450036 w 1820800"/>
                <a:gd name="connsiteY5" fmla="*/ 1575206 h 1575206"/>
                <a:gd name="connsiteX6" fmla="*/ 0 w 1820800"/>
                <a:gd name="connsiteY6" fmla="*/ 787603 h 1575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0800" h="1575206">
                  <a:moveTo>
                    <a:pt x="0" y="787603"/>
                  </a:moveTo>
                  <a:lnTo>
                    <a:pt x="450036" y="0"/>
                  </a:lnTo>
                  <a:lnTo>
                    <a:pt x="1370764" y="0"/>
                  </a:lnTo>
                  <a:lnTo>
                    <a:pt x="1820800" y="787603"/>
                  </a:lnTo>
                  <a:lnTo>
                    <a:pt x="1370764" y="1575206"/>
                  </a:lnTo>
                  <a:lnTo>
                    <a:pt x="450036" y="1575206"/>
                  </a:lnTo>
                  <a:lnTo>
                    <a:pt x="0" y="787603"/>
                  </a:lnTo>
                  <a:close/>
                </a:path>
              </a:pathLst>
            </a:custGeom>
            <a:solidFill>
              <a:schemeClr val="tx2"/>
            </a:solidFill>
            <a:ln>
              <a:solidFill>
                <a:schemeClr val="tx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24605" tIns="283905" rIns="324605" bIns="283905" numCol="1" spcCol="1270" anchor="ctr" anchorCtr="0">
              <a:noAutofit/>
            </a:bodyPr>
            <a:lstStyle/>
            <a:p>
              <a:pPr marL="0" lvl="0" indent="0" algn="ctr" defTabSz="800100">
                <a:lnSpc>
                  <a:spcPct val="90000"/>
                </a:lnSpc>
                <a:spcBef>
                  <a:spcPct val="0"/>
                </a:spcBef>
                <a:spcAft>
                  <a:spcPct val="35000"/>
                </a:spcAft>
                <a:buNone/>
              </a:pPr>
              <a:r>
                <a:rPr lang="en-IN" kern="1200" dirty="0">
                  <a:latin typeface="+mj-lt"/>
                </a:rPr>
                <a:t>1</a:t>
              </a:r>
            </a:p>
            <a:p>
              <a:pPr marL="0" lvl="0" indent="0" algn="ctr" defTabSz="800100">
                <a:lnSpc>
                  <a:spcPct val="90000"/>
                </a:lnSpc>
                <a:spcBef>
                  <a:spcPct val="0"/>
                </a:spcBef>
                <a:spcAft>
                  <a:spcPct val="35000"/>
                </a:spcAft>
                <a:buNone/>
              </a:pPr>
              <a:r>
                <a:rPr lang="en-IN" kern="1200" dirty="0">
                  <a:latin typeface="+mj-lt"/>
                </a:rPr>
                <a:t>Reason for  Amendment and Timelines </a:t>
              </a:r>
            </a:p>
          </p:txBody>
        </p:sp>
        <p:sp>
          <p:nvSpPr>
            <p:cNvPr id="11" name="Freeform: Shape 10"/>
            <p:cNvSpPr/>
            <p:nvPr/>
          </p:nvSpPr>
          <p:spPr>
            <a:xfrm>
              <a:off x="6805342" y="2093865"/>
              <a:ext cx="1820800" cy="1575206"/>
            </a:xfrm>
            <a:custGeom>
              <a:avLst/>
              <a:gdLst>
                <a:gd name="connsiteX0" fmla="*/ 0 w 1820800"/>
                <a:gd name="connsiteY0" fmla="*/ 787603 h 1575206"/>
                <a:gd name="connsiteX1" fmla="*/ 450036 w 1820800"/>
                <a:gd name="connsiteY1" fmla="*/ 0 h 1575206"/>
                <a:gd name="connsiteX2" fmla="*/ 1370764 w 1820800"/>
                <a:gd name="connsiteY2" fmla="*/ 0 h 1575206"/>
                <a:gd name="connsiteX3" fmla="*/ 1820800 w 1820800"/>
                <a:gd name="connsiteY3" fmla="*/ 787603 h 1575206"/>
                <a:gd name="connsiteX4" fmla="*/ 1370764 w 1820800"/>
                <a:gd name="connsiteY4" fmla="*/ 1575206 h 1575206"/>
                <a:gd name="connsiteX5" fmla="*/ 450036 w 1820800"/>
                <a:gd name="connsiteY5" fmla="*/ 1575206 h 1575206"/>
                <a:gd name="connsiteX6" fmla="*/ 0 w 1820800"/>
                <a:gd name="connsiteY6" fmla="*/ 787603 h 1575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0800" h="1575206">
                  <a:moveTo>
                    <a:pt x="0" y="787603"/>
                  </a:moveTo>
                  <a:lnTo>
                    <a:pt x="450036" y="0"/>
                  </a:lnTo>
                  <a:lnTo>
                    <a:pt x="1370764" y="0"/>
                  </a:lnTo>
                  <a:lnTo>
                    <a:pt x="1820800" y="787603"/>
                  </a:lnTo>
                  <a:lnTo>
                    <a:pt x="1370764" y="1575206"/>
                  </a:lnTo>
                  <a:lnTo>
                    <a:pt x="450036" y="1575206"/>
                  </a:lnTo>
                  <a:lnTo>
                    <a:pt x="0" y="787603"/>
                  </a:lnTo>
                  <a:close/>
                </a:path>
              </a:pathLst>
            </a:custGeom>
            <a:solidFill>
              <a:schemeClr val="tx2"/>
            </a:solidFill>
            <a:ln>
              <a:solidFill>
                <a:schemeClr val="tx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24605" tIns="283905" rIns="324605" bIns="283905" numCol="1" spcCol="1270" anchor="ctr" anchorCtr="0">
              <a:noAutofit/>
            </a:bodyPr>
            <a:lstStyle/>
            <a:p>
              <a:pPr marL="0" lvl="0" indent="0" algn="ctr" defTabSz="800100">
                <a:lnSpc>
                  <a:spcPct val="90000"/>
                </a:lnSpc>
                <a:spcBef>
                  <a:spcPct val="0"/>
                </a:spcBef>
                <a:spcAft>
                  <a:spcPct val="35000"/>
                </a:spcAft>
                <a:buNone/>
              </a:pPr>
              <a:r>
                <a:rPr lang="en-IN" kern="1200" dirty="0">
                  <a:latin typeface="+mj-lt"/>
                </a:rPr>
                <a:t>2</a:t>
              </a:r>
            </a:p>
            <a:p>
              <a:pPr marL="0" lvl="0" indent="0" algn="ctr" defTabSz="800100">
                <a:lnSpc>
                  <a:spcPct val="90000"/>
                </a:lnSpc>
                <a:spcBef>
                  <a:spcPct val="0"/>
                </a:spcBef>
                <a:spcAft>
                  <a:spcPct val="35000"/>
                </a:spcAft>
                <a:buNone/>
              </a:pPr>
              <a:r>
                <a:rPr lang="en-IN" kern="1200" dirty="0">
                  <a:latin typeface="+mj-lt"/>
                </a:rPr>
                <a:t>Taxing Powers</a:t>
              </a:r>
            </a:p>
          </p:txBody>
        </p:sp>
        <p:sp>
          <p:nvSpPr>
            <p:cNvPr id="12" name="Hexagon 11"/>
            <p:cNvSpPr/>
            <p:nvPr/>
          </p:nvSpPr>
          <p:spPr>
            <a:xfrm>
              <a:off x="7164251" y="4828125"/>
              <a:ext cx="838302" cy="722308"/>
            </a:xfrm>
            <a:prstGeom prst="hexagon">
              <a:avLst>
                <a:gd name="adj" fmla="val 28900"/>
                <a:gd name="vf" fmla="val 11547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3" name="Freeform: Shape 12"/>
            <p:cNvSpPr/>
            <p:nvPr/>
          </p:nvSpPr>
          <p:spPr>
            <a:xfrm>
              <a:off x="6805342" y="3998527"/>
              <a:ext cx="1820800" cy="1575206"/>
            </a:xfrm>
            <a:custGeom>
              <a:avLst/>
              <a:gdLst>
                <a:gd name="connsiteX0" fmla="*/ 0 w 1820800"/>
                <a:gd name="connsiteY0" fmla="*/ 787603 h 1575206"/>
                <a:gd name="connsiteX1" fmla="*/ 450036 w 1820800"/>
                <a:gd name="connsiteY1" fmla="*/ 0 h 1575206"/>
                <a:gd name="connsiteX2" fmla="*/ 1370764 w 1820800"/>
                <a:gd name="connsiteY2" fmla="*/ 0 h 1575206"/>
                <a:gd name="connsiteX3" fmla="*/ 1820800 w 1820800"/>
                <a:gd name="connsiteY3" fmla="*/ 787603 h 1575206"/>
                <a:gd name="connsiteX4" fmla="*/ 1370764 w 1820800"/>
                <a:gd name="connsiteY4" fmla="*/ 1575206 h 1575206"/>
                <a:gd name="connsiteX5" fmla="*/ 450036 w 1820800"/>
                <a:gd name="connsiteY5" fmla="*/ 1575206 h 1575206"/>
                <a:gd name="connsiteX6" fmla="*/ 0 w 1820800"/>
                <a:gd name="connsiteY6" fmla="*/ 787603 h 1575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0800" h="1575206">
                  <a:moveTo>
                    <a:pt x="0" y="787603"/>
                  </a:moveTo>
                  <a:lnTo>
                    <a:pt x="450036" y="0"/>
                  </a:lnTo>
                  <a:lnTo>
                    <a:pt x="1370764" y="0"/>
                  </a:lnTo>
                  <a:lnTo>
                    <a:pt x="1820800" y="787603"/>
                  </a:lnTo>
                  <a:lnTo>
                    <a:pt x="1370764" y="1575206"/>
                  </a:lnTo>
                  <a:lnTo>
                    <a:pt x="450036" y="1575206"/>
                  </a:lnTo>
                  <a:lnTo>
                    <a:pt x="0" y="787603"/>
                  </a:lnTo>
                  <a:close/>
                </a:path>
              </a:pathLst>
            </a:custGeom>
            <a:solidFill>
              <a:schemeClr val="tx2"/>
            </a:solidFill>
            <a:ln>
              <a:solidFill>
                <a:schemeClr val="tx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24605" tIns="283905" rIns="324605" bIns="283905" numCol="1" spcCol="1270" anchor="ctr" anchorCtr="0">
              <a:noAutofit/>
            </a:bodyPr>
            <a:lstStyle/>
            <a:p>
              <a:pPr marL="0" lvl="0" indent="0" algn="ctr" defTabSz="800100">
                <a:lnSpc>
                  <a:spcPct val="90000"/>
                </a:lnSpc>
                <a:spcBef>
                  <a:spcPct val="0"/>
                </a:spcBef>
                <a:spcAft>
                  <a:spcPct val="35000"/>
                </a:spcAft>
                <a:buNone/>
              </a:pPr>
              <a:r>
                <a:rPr lang="en-IN" kern="1200" dirty="0">
                  <a:latin typeface="+mj-lt"/>
                </a:rPr>
                <a:t>3</a:t>
              </a:r>
            </a:p>
            <a:p>
              <a:pPr marL="0" lvl="0" indent="0" algn="ctr" defTabSz="800100">
                <a:lnSpc>
                  <a:spcPct val="90000"/>
                </a:lnSpc>
                <a:spcBef>
                  <a:spcPct val="0"/>
                </a:spcBef>
                <a:spcAft>
                  <a:spcPct val="35000"/>
                </a:spcAft>
                <a:buNone/>
              </a:pPr>
              <a:r>
                <a:rPr lang="en-IN" kern="1200" dirty="0">
                  <a:latin typeface="+mj-lt"/>
                </a:rPr>
                <a:t>Schedule VII Entries</a:t>
              </a:r>
            </a:p>
          </p:txBody>
        </p:sp>
        <p:sp>
          <p:nvSpPr>
            <p:cNvPr id="14" name="Hexagon 13"/>
            <p:cNvSpPr/>
            <p:nvPr/>
          </p:nvSpPr>
          <p:spPr>
            <a:xfrm>
              <a:off x="5478343" y="4986350"/>
              <a:ext cx="838302" cy="722308"/>
            </a:xfrm>
            <a:prstGeom prst="hexagon">
              <a:avLst>
                <a:gd name="adj" fmla="val 28900"/>
                <a:gd name="vf" fmla="val 11547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5" name="Freeform: Shape 14"/>
            <p:cNvSpPr/>
            <p:nvPr/>
          </p:nvSpPr>
          <p:spPr>
            <a:xfrm>
              <a:off x="5135456" y="4968468"/>
              <a:ext cx="1820800" cy="1575206"/>
            </a:xfrm>
            <a:custGeom>
              <a:avLst/>
              <a:gdLst>
                <a:gd name="connsiteX0" fmla="*/ 0 w 1820800"/>
                <a:gd name="connsiteY0" fmla="*/ 787603 h 1575206"/>
                <a:gd name="connsiteX1" fmla="*/ 450036 w 1820800"/>
                <a:gd name="connsiteY1" fmla="*/ 0 h 1575206"/>
                <a:gd name="connsiteX2" fmla="*/ 1370764 w 1820800"/>
                <a:gd name="connsiteY2" fmla="*/ 0 h 1575206"/>
                <a:gd name="connsiteX3" fmla="*/ 1820800 w 1820800"/>
                <a:gd name="connsiteY3" fmla="*/ 787603 h 1575206"/>
                <a:gd name="connsiteX4" fmla="*/ 1370764 w 1820800"/>
                <a:gd name="connsiteY4" fmla="*/ 1575206 h 1575206"/>
                <a:gd name="connsiteX5" fmla="*/ 450036 w 1820800"/>
                <a:gd name="connsiteY5" fmla="*/ 1575206 h 1575206"/>
                <a:gd name="connsiteX6" fmla="*/ 0 w 1820800"/>
                <a:gd name="connsiteY6" fmla="*/ 787603 h 1575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0800" h="1575206">
                  <a:moveTo>
                    <a:pt x="0" y="787603"/>
                  </a:moveTo>
                  <a:lnTo>
                    <a:pt x="450036" y="0"/>
                  </a:lnTo>
                  <a:lnTo>
                    <a:pt x="1370764" y="0"/>
                  </a:lnTo>
                  <a:lnTo>
                    <a:pt x="1820800" y="787603"/>
                  </a:lnTo>
                  <a:lnTo>
                    <a:pt x="1370764" y="1575206"/>
                  </a:lnTo>
                  <a:lnTo>
                    <a:pt x="450036" y="1575206"/>
                  </a:lnTo>
                  <a:lnTo>
                    <a:pt x="0" y="787603"/>
                  </a:lnTo>
                  <a:close/>
                </a:path>
              </a:pathLst>
            </a:custGeom>
            <a:solidFill>
              <a:schemeClr val="tx2"/>
            </a:solidFill>
            <a:ln>
              <a:solidFill>
                <a:schemeClr val="tx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24605" tIns="283905" rIns="324605" bIns="283905" numCol="1" spcCol="1270" anchor="ctr" anchorCtr="0">
              <a:noAutofit/>
            </a:bodyPr>
            <a:lstStyle/>
            <a:p>
              <a:pPr marL="0" lvl="0" indent="0" algn="ctr" defTabSz="800100">
                <a:lnSpc>
                  <a:spcPct val="90000"/>
                </a:lnSpc>
                <a:spcBef>
                  <a:spcPct val="0"/>
                </a:spcBef>
                <a:spcAft>
                  <a:spcPct val="35000"/>
                </a:spcAft>
                <a:buNone/>
              </a:pPr>
              <a:r>
                <a:rPr lang="en-IN" kern="1200" dirty="0">
                  <a:latin typeface="+mj-lt"/>
                </a:rPr>
                <a:t>4</a:t>
              </a:r>
            </a:p>
            <a:p>
              <a:pPr marL="0" lvl="0" indent="0" algn="ctr" defTabSz="800100">
                <a:lnSpc>
                  <a:spcPct val="90000"/>
                </a:lnSpc>
                <a:spcBef>
                  <a:spcPct val="0"/>
                </a:spcBef>
                <a:spcAft>
                  <a:spcPct val="35000"/>
                </a:spcAft>
                <a:buNone/>
              </a:pPr>
              <a:r>
                <a:rPr lang="en-IN" kern="1200" dirty="0">
                  <a:latin typeface="+mj-lt"/>
                </a:rPr>
                <a:t>Definitions </a:t>
              </a:r>
            </a:p>
          </p:txBody>
        </p:sp>
        <p:sp>
          <p:nvSpPr>
            <p:cNvPr id="17" name="Freeform: Shape 16"/>
            <p:cNvSpPr/>
            <p:nvPr/>
          </p:nvSpPr>
          <p:spPr>
            <a:xfrm>
              <a:off x="3457818" y="3999610"/>
              <a:ext cx="1820800" cy="1575206"/>
            </a:xfrm>
            <a:custGeom>
              <a:avLst/>
              <a:gdLst>
                <a:gd name="connsiteX0" fmla="*/ 0 w 1820800"/>
                <a:gd name="connsiteY0" fmla="*/ 787603 h 1575206"/>
                <a:gd name="connsiteX1" fmla="*/ 450036 w 1820800"/>
                <a:gd name="connsiteY1" fmla="*/ 0 h 1575206"/>
                <a:gd name="connsiteX2" fmla="*/ 1370764 w 1820800"/>
                <a:gd name="connsiteY2" fmla="*/ 0 h 1575206"/>
                <a:gd name="connsiteX3" fmla="*/ 1820800 w 1820800"/>
                <a:gd name="connsiteY3" fmla="*/ 787603 h 1575206"/>
                <a:gd name="connsiteX4" fmla="*/ 1370764 w 1820800"/>
                <a:gd name="connsiteY4" fmla="*/ 1575206 h 1575206"/>
                <a:gd name="connsiteX5" fmla="*/ 450036 w 1820800"/>
                <a:gd name="connsiteY5" fmla="*/ 1575206 h 1575206"/>
                <a:gd name="connsiteX6" fmla="*/ 0 w 1820800"/>
                <a:gd name="connsiteY6" fmla="*/ 787603 h 1575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0800" h="1575206">
                  <a:moveTo>
                    <a:pt x="0" y="787603"/>
                  </a:moveTo>
                  <a:lnTo>
                    <a:pt x="450036" y="0"/>
                  </a:lnTo>
                  <a:lnTo>
                    <a:pt x="1370764" y="0"/>
                  </a:lnTo>
                  <a:lnTo>
                    <a:pt x="1820800" y="787603"/>
                  </a:lnTo>
                  <a:lnTo>
                    <a:pt x="1370764" y="1575206"/>
                  </a:lnTo>
                  <a:lnTo>
                    <a:pt x="450036" y="1575206"/>
                  </a:lnTo>
                  <a:lnTo>
                    <a:pt x="0" y="787603"/>
                  </a:lnTo>
                  <a:close/>
                </a:path>
              </a:pathLst>
            </a:custGeom>
            <a:solidFill>
              <a:schemeClr val="tx2"/>
            </a:solidFill>
            <a:ln>
              <a:solidFill>
                <a:schemeClr val="tx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24605" tIns="283905" rIns="324605" bIns="283905" numCol="1" spcCol="1270" anchor="ctr" anchorCtr="0">
              <a:noAutofit/>
            </a:bodyPr>
            <a:lstStyle/>
            <a:p>
              <a:pPr algn="ctr"/>
              <a:r>
                <a:rPr lang="en-IN" dirty="0">
                  <a:latin typeface="+mj-lt"/>
                </a:rPr>
                <a:t>5 </a:t>
              </a:r>
            </a:p>
            <a:p>
              <a:pPr algn="ctr"/>
              <a:r>
                <a:rPr lang="en-IN" dirty="0">
                  <a:latin typeface="+mj-lt"/>
                </a:rPr>
                <a:t>GST Council</a:t>
              </a:r>
            </a:p>
          </p:txBody>
        </p:sp>
        <p:sp>
          <p:nvSpPr>
            <p:cNvPr id="18" name="Freeform: Shape 17"/>
            <p:cNvSpPr/>
            <p:nvPr/>
          </p:nvSpPr>
          <p:spPr>
            <a:xfrm>
              <a:off x="3457818" y="2091698"/>
              <a:ext cx="1820800" cy="1575206"/>
            </a:xfrm>
            <a:custGeom>
              <a:avLst/>
              <a:gdLst>
                <a:gd name="connsiteX0" fmla="*/ 0 w 1820800"/>
                <a:gd name="connsiteY0" fmla="*/ 787603 h 1575206"/>
                <a:gd name="connsiteX1" fmla="*/ 450036 w 1820800"/>
                <a:gd name="connsiteY1" fmla="*/ 0 h 1575206"/>
                <a:gd name="connsiteX2" fmla="*/ 1370764 w 1820800"/>
                <a:gd name="connsiteY2" fmla="*/ 0 h 1575206"/>
                <a:gd name="connsiteX3" fmla="*/ 1820800 w 1820800"/>
                <a:gd name="connsiteY3" fmla="*/ 787603 h 1575206"/>
                <a:gd name="connsiteX4" fmla="*/ 1370764 w 1820800"/>
                <a:gd name="connsiteY4" fmla="*/ 1575206 h 1575206"/>
                <a:gd name="connsiteX5" fmla="*/ 450036 w 1820800"/>
                <a:gd name="connsiteY5" fmla="*/ 1575206 h 1575206"/>
                <a:gd name="connsiteX6" fmla="*/ 0 w 1820800"/>
                <a:gd name="connsiteY6" fmla="*/ 787603 h 1575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0800" h="1575206">
                  <a:moveTo>
                    <a:pt x="0" y="787603"/>
                  </a:moveTo>
                  <a:lnTo>
                    <a:pt x="450036" y="0"/>
                  </a:lnTo>
                  <a:lnTo>
                    <a:pt x="1370764" y="0"/>
                  </a:lnTo>
                  <a:lnTo>
                    <a:pt x="1820800" y="787603"/>
                  </a:lnTo>
                  <a:lnTo>
                    <a:pt x="1370764" y="1575206"/>
                  </a:lnTo>
                  <a:lnTo>
                    <a:pt x="450036" y="1575206"/>
                  </a:lnTo>
                  <a:lnTo>
                    <a:pt x="0" y="787603"/>
                  </a:lnTo>
                  <a:close/>
                </a:path>
              </a:pathLst>
            </a:custGeom>
            <a:solidFill>
              <a:schemeClr val="tx2"/>
            </a:solidFill>
            <a:ln>
              <a:solidFill>
                <a:schemeClr val="tx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24605" tIns="283905" rIns="324605" bIns="283905" numCol="1" spcCol="1270" anchor="ctr" anchorCtr="0">
              <a:noAutofit/>
            </a:bodyPr>
            <a:lstStyle/>
            <a:p>
              <a:pPr marL="0" lvl="0" indent="0" algn="ctr" defTabSz="800100">
                <a:lnSpc>
                  <a:spcPct val="90000"/>
                </a:lnSpc>
                <a:spcBef>
                  <a:spcPct val="0"/>
                </a:spcBef>
                <a:spcAft>
                  <a:spcPct val="35000"/>
                </a:spcAft>
                <a:buNone/>
              </a:pPr>
              <a:r>
                <a:rPr lang="en-IN" dirty="0">
                  <a:latin typeface="+mj-lt"/>
                </a:rPr>
                <a:t>6 </a:t>
              </a:r>
            </a:p>
            <a:p>
              <a:pPr marL="0" lvl="0" indent="0" algn="ctr" defTabSz="800100">
                <a:lnSpc>
                  <a:spcPct val="90000"/>
                </a:lnSpc>
                <a:spcBef>
                  <a:spcPct val="0"/>
                </a:spcBef>
                <a:spcAft>
                  <a:spcPct val="35000"/>
                </a:spcAft>
                <a:buNone/>
              </a:pPr>
              <a:r>
                <a:rPr lang="en-IN" dirty="0">
                  <a:latin typeface="+mj-lt"/>
                </a:rPr>
                <a:t>Other Specific Amendments</a:t>
              </a:r>
              <a:endParaRPr lang="en-IN" kern="1200" dirty="0">
                <a:latin typeface="+mj-lt"/>
              </a:endParaRPr>
            </a:p>
          </p:txBody>
        </p:sp>
      </p:grpSp>
      <p:sp>
        <p:nvSpPr>
          <p:cNvPr id="16" name="Footer Placeholder 2"/>
          <p:cNvSpPr>
            <a:spLocks noGrp="1"/>
          </p:cNvSpPr>
          <p:nvPr>
            <p:ph type="ftr" sz="quarter" idx="11"/>
          </p:nvPr>
        </p:nvSpPr>
        <p:spPr>
          <a:xfrm>
            <a:off x="118735" y="6553200"/>
            <a:ext cx="3859212" cy="304800"/>
          </a:xfrm>
        </p:spPr>
        <p:txBody>
          <a:bodyPr/>
          <a:lstStyle/>
          <a:p>
            <a:pPr>
              <a:defRPr/>
            </a:pPr>
            <a:r>
              <a:rPr lang="en-IN" dirty="0">
                <a:solidFill>
                  <a:schemeClr val="tx2">
                    <a:lumMod val="50000"/>
                  </a:schemeClr>
                </a:solidFill>
              </a:rPr>
              <a:t>© Indirect Taxes Committee, ICAI</a:t>
            </a:r>
          </a:p>
        </p:txBody>
      </p:sp>
    </p:spTree>
    <p:extLst>
      <p:ext uri="{BB962C8B-B14F-4D97-AF65-F5344CB8AC3E}">
        <p14:creationId xmlns:p14="http://schemas.microsoft.com/office/powerpoint/2010/main" val="3810945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p:cNvSpPr>
            <a:spLocks noGrp="1"/>
          </p:cNvSpPr>
          <p:nvPr>
            <p:ph idx="1"/>
          </p:nvPr>
        </p:nvSpPr>
        <p:spPr>
          <a:xfrm>
            <a:off x="362607" y="1311160"/>
            <a:ext cx="11429999" cy="5242039"/>
          </a:xfrm>
        </p:spPr>
        <p:txBody>
          <a:bodyPr/>
          <a:lstStyle/>
          <a:p>
            <a:pPr marL="342900" lvl="1" indent="-342900" algn="just" eaLnBrk="1" hangingPunct="1">
              <a:spcBef>
                <a:spcPct val="0"/>
              </a:spcBef>
              <a:buFont typeface="Wingdings" panose="05000000000000000000" pitchFamily="2" charset="2"/>
              <a:buChar char="§"/>
              <a:defRPr/>
            </a:pPr>
            <a:r>
              <a:rPr lang="en-IN" sz="2600" dirty="0">
                <a:latin typeface="+mj-lt"/>
                <a:ea typeface="Cambria Math" panose="02040503050406030204" pitchFamily="18" charset="0"/>
                <a:cs typeface="Cambria Math" panose="02040503050406030204" pitchFamily="18" charset="0"/>
              </a:rPr>
              <a:t>Under previous regime -  Centre levied Excise duty on manufacture, Service tax on services etc. while States levied VAT, Entry Tax, Luxury Tax etc. </a:t>
            </a:r>
          </a:p>
          <a:p>
            <a:pPr marL="0" lvl="1" indent="0" algn="just" eaLnBrk="1" hangingPunct="1">
              <a:spcBef>
                <a:spcPct val="0"/>
              </a:spcBef>
              <a:buNone/>
              <a:defRPr/>
            </a:pPr>
            <a:endParaRPr lang="en-IN" sz="2600" dirty="0">
              <a:latin typeface="+mj-lt"/>
              <a:ea typeface="Cambria Math" panose="02040503050406030204" pitchFamily="18" charset="0"/>
              <a:cs typeface="Cambria Math" panose="02040503050406030204" pitchFamily="18" charset="0"/>
            </a:endParaRPr>
          </a:p>
          <a:p>
            <a:pPr marL="342900" lvl="1" indent="-342900" algn="just" eaLnBrk="1" hangingPunct="1">
              <a:spcBef>
                <a:spcPct val="0"/>
              </a:spcBef>
              <a:buFont typeface="Wingdings" panose="05000000000000000000" pitchFamily="2" charset="2"/>
              <a:buChar char="§"/>
              <a:defRPr/>
            </a:pPr>
            <a:r>
              <a:rPr lang="en-IN" sz="2600" b="1" dirty="0">
                <a:latin typeface="+mj-lt"/>
                <a:ea typeface="Cambria Math" panose="02040503050406030204" pitchFamily="18" charset="0"/>
                <a:cs typeface="Cambria Math" panose="02040503050406030204" pitchFamily="18" charset="0"/>
              </a:rPr>
              <a:t>Need for 101</a:t>
            </a:r>
            <a:r>
              <a:rPr lang="en-IN" sz="2600" b="1" baseline="30000" dirty="0">
                <a:latin typeface="+mj-lt"/>
                <a:ea typeface="Cambria Math" panose="02040503050406030204" pitchFamily="18" charset="0"/>
                <a:cs typeface="Cambria Math" panose="02040503050406030204" pitchFamily="18" charset="0"/>
              </a:rPr>
              <a:t>st</a:t>
            </a:r>
            <a:r>
              <a:rPr lang="en-IN" sz="2600" b="1" dirty="0">
                <a:latin typeface="+mj-lt"/>
                <a:ea typeface="Cambria Math" panose="02040503050406030204" pitchFamily="18" charset="0"/>
                <a:cs typeface="Cambria Math" panose="02040503050406030204" pitchFamily="18" charset="0"/>
              </a:rPr>
              <a:t> Constitution Amendment Act </a:t>
            </a:r>
          </a:p>
          <a:p>
            <a:pPr marL="742950" lvl="2" indent="-342900" algn="just" eaLnBrk="1" hangingPunct="1">
              <a:spcBef>
                <a:spcPct val="0"/>
              </a:spcBef>
              <a:buFont typeface="Wingdings" panose="05000000000000000000" pitchFamily="2" charset="2"/>
              <a:buChar char="§"/>
              <a:defRPr/>
            </a:pPr>
            <a:r>
              <a:rPr lang="en-IN" sz="2600" dirty="0">
                <a:latin typeface="+mj-lt"/>
                <a:ea typeface="Cambria Math" panose="02040503050406030204" pitchFamily="18" charset="0"/>
                <a:cs typeface="Cambria Math" panose="02040503050406030204" pitchFamily="18" charset="0"/>
              </a:rPr>
              <a:t>Creating a unified system of taxation by subsuming existing indirect taxes and duties;</a:t>
            </a:r>
          </a:p>
          <a:p>
            <a:pPr marL="742950" lvl="2" indent="-342900" algn="just" eaLnBrk="1" hangingPunct="1">
              <a:spcBef>
                <a:spcPct val="0"/>
              </a:spcBef>
              <a:buFont typeface="Wingdings" panose="05000000000000000000" pitchFamily="2" charset="2"/>
              <a:buChar char="§"/>
              <a:defRPr/>
            </a:pPr>
            <a:r>
              <a:rPr lang="en-IN" sz="2600" dirty="0">
                <a:latin typeface="+mj-lt"/>
                <a:ea typeface="Cambria Math" panose="02040503050406030204" pitchFamily="18" charset="0"/>
                <a:cs typeface="Cambria Math" panose="02040503050406030204" pitchFamily="18" charset="0"/>
              </a:rPr>
              <a:t>A</a:t>
            </a:r>
            <a:r>
              <a:rPr lang="en-GB" sz="2600" dirty="0">
                <a:latin typeface="+mj-lt"/>
                <a:ea typeface="Cambria Math" panose="02040503050406030204" pitchFamily="18" charset="0"/>
                <a:cs typeface="Cambria Math" panose="02040503050406030204" pitchFamily="18" charset="0"/>
              </a:rPr>
              <a:t>ssigning concurrent powers to Centre and States to levy GST on all supplies of goods or services or both.</a:t>
            </a:r>
          </a:p>
        </p:txBody>
      </p:sp>
      <p:sp>
        <p:nvSpPr>
          <p:cNvPr id="3" name="Footer Placeholder 2"/>
          <p:cNvSpPr>
            <a:spLocks noGrp="1"/>
          </p:cNvSpPr>
          <p:nvPr>
            <p:ph type="ftr" sz="quarter" idx="11"/>
          </p:nvPr>
        </p:nvSpPr>
        <p:spPr>
          <a:xfrm>
            <a:off x="118735" y="6553200"/>
            <a:ext cx="3859212" cy="304800"/>
          </a:xfrm>
        </p:spPr>
        <p:txBody>
          <a:bodyPr/>
          <a:lstStyle/>
          <a:p>
            <a:pPr>
              <a:defRPr/>
            </a:pPr>
            <a:r>
              <a:rPr lang="en-IN" dirty="0"/>
              <a:t>© Indirect Taxes Committee, ICAI</a:t>
            </a:r>
          </a:p>
        </p:txBody>
      </p:sp>
      <p:sp>
        <p:nvSpPr>
          <p:cNvPr id="1946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imes New Roman" panose="02020603050405020304" pitchFamily="18"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imes New Roman" panose="02020603050405020304" pitchFamily="18"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9pPr>
          </a:lstStyle>
          <a:p>
            <a:pPr>
              <a:spcBef>
                <a:spcPct val="0"/>
              </a:spcBef>
              <a:buClrTx/>
              <a:buSzTx/>
              <a:buFontTx/>
              <a:buNone/>
            </a:pPr>
            <a:fld id="{FE29F714-C371-4D5F-8DCF-D3A490DAEB6F}" type="slidenum">
              <a:rPr lang="en-IN" altLang="en-US">
                <a:solidFill>
                  <a:schemeClr val="bg1"/>
                </a:solidFill>
              </a:rPr>
              <a:pPr>
                <a:spcBef>
                  <a:spcPct val="0"/>
                </a:spcBef>
                <a:buClrTx/>
                <a:buSzTx/>
                <a:buFontTx/>
                <a:buNone/>
              </a:pPr>
              <a:t>5</a:t>
            </a:fld>
            <a:endParaRPr lang="en-IN" altLang="en-US">
              <a:solidFill>
                <a:schemeClr val="bg1"/>
              </a:solidFill>
            </a:endParaRPr>
          </a:p>
        </p:txBody>
      </p:sp>
      <p:sp>
        <p:nvSpPr>
          <p:cNvPr id="4" name="Title 3"/>
          <p:cNvSpPr>
            <a:spLocks noGrp="1"/>
          </p:cNvSpPr>
          <p:nvPr>
            <p:ph type="title"/>
          </p:nvPr>
        </p:nvSpPr>
        <p:spPr>
          <a:xfrm>
            <a:off x="1404505" y="295275"/>
            <a:ext cx="8761413" cy="826700"/>
          </a:xfrm>
        </p:spPr>
        <p:txBody>
          <a:bodyPr/>
          <a:lstStyle/>
          <a:p>
            <a:r>
              <a:rPr lang="en-IN" sz="3200" b="1" dirty="0"/>
              <a:t>101st Constitution Amendment Act</a:t>
            </a:r>
            <a:endParaRPr lang="en-GB" sz="3200" b="1" dirty="0"/>
          </a:p>
        </p:txBody>
      </p:sp>
    </p:spTree>
    <p:extLst>
      <p:ext uri="{BB962C8B-B14F-4D97-AF65-F5344CB8AC3E}">
        <p14:creationId xmlns:p14="http://schemas.microsoft.com/office/powerpoint/2010/main" val="70299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p:cNvSpPr>
            <a:spLocks noGrp="1"/>
          </p:cNvSpPr>
          <p:nvPr>
            <p:ph idx="1"/>
          </p:nvPr>
        </p:nvSpPr>
        <p:spPr>
          <a:xfrm>
            <a:off x="495129" y="1453896"/>
            <a:ext cx="11429999" cy="4032503"/>
          </a:xfrm>
        </p:spPr>
        <p:txBody>
          <a:bodyPr/>
          <a:lstStyle/>
          <a:p>
            <a:pPr marL="342900" lvl="1" indent="-342900" algn="just" eaLnBrk="1" hangingPunct="1">
              <a:spcBef>
                <a:spcPct val="0"/>
              </a:spcBef>
              <a:buFont typeface="Wingdings" panose="05000000000000000000" pitchFamily="2" charset="2"/>
              <a:buChar char="§"/>
              <a:defRPr/>
            </a:pPr>
            <a:r>
              <a:rPr lang="en-GB" sz="2600" dirty="0">
                <a:latin typeface="+mj-lt"/>
              </a:rPr>
              <a:t>Constitution (101st Amendment) Act, 2016 was passed on 08.09.2016;</a:t>
            </a:r>
          </a:p>
          <a:p>
            <a:pPr marL="342900" lvl="1" indent="-342900" algn="just" eaLnBrk="1" hangingPunct="1">
              <a:spcBef>
                <a:spcPct val="0"/>
              </a:spcBef>
              <a:buFont typeface="Wingdings" panose="05000000000000000000" pitchFamily="2" charset="2"/>
              <a:buChar char="§"/>
              <a:defRPr/>
            </a:pPr>
            <a:endParaRPr lang="en-GB" sz="2600" dirty="0">
              <a:latin typeface="+mj-lt"/>
            </a:endParaRPr>
          </a:p>
          <a:p>
            <a:pPr marL="342900" lvl="1" indent="-342900" algn="just" eaLnBrk="1" hangingPunct="1">
              <a:spcBef>
                <a:spcPct val="0"/>
              </a:spcBef>
              <a:buFont typeface="Wingdings" panose="05000000000000000000" pitchFamily="2" charset="2"/>
              <a:buChar char="§"/>
              <a:defRPr/>
            </a:pPr>
            <a:r>
              <a:rPr lang="en-GB" sz="2600" dirty="0">
                <a:latin typeface="+mj-lt"/>
              </a:rPr>
              <a:t>GOI appointed 16 Sept. 2016 as the date on which the provisions of the Constitution (101</a:t>
            </a:r>
            <a:r>
              <a:rPr lang="en-GB" sz="2600" baseline="30000" dirty="0">
                <a:latin typeface="+mj-lt"/>
              </a:rPr>
              <a:t>st</a:t>
            </a:r>
            <a:r>
              <a:rPr lang="en-GB" sz="2600" dirty="0">
                <a:latin typeface="+mj-lt"/>
              </a:rPr>
              <a:t> Amendment) Act came into force; and with 1 year deadline for existing provisions to continue till 15</a:t>
            </a:r>
            <a:r>
              <a:rPr lang="en-GB" sz="2600" baseline="30000" dirty="0">
                <a:latin typeface="+mj-lt"/>
              </a:rPr>
              <a:t>th</a:t>
            </a:r>
            <a:r>
              <a:rPr lang="en-GB" sz="2600" dirty="0">
                <a:latin typeface="+mj-lt"/>
              </a:rPr>
              <a:t> Sep, 2017.</a:t>
            </a:r>
          </a:p>
          <a:p>
            <a:pPr marL="342900" lvl="1" indent="-342900" algn="just" eaLnBrk="1" hangingPunct="1">
              <a:spcBef>
                <a:spcPct val="0"/>
              </a:spcBef>
              <a:buFont typeface="Wingdings" panose="05000000000000000000" pitchFamily="2" charset="2"/>
              <a:buChar char="§"/>
              <a:defRPr/>
            </a:pPr>
            <a:endParaRPr lang="en-GB" sz="2600" dirty="0">
              <a:latin typeface="+mj-lt"/>
            </a:endParaRPr>
          </a:p>
          <a:p>
            <a:pPr marL="342900" lvl="1" indent="-342900" algn="just" eaLnBrk="1" hangingPunct="1">
              <a:spcBef>
                <a:spcPct val="0"/>
              </a:spcBef>
              <a:buFont typeface="Wingdings" panose="05000000000000000000" pitchFamily="2" charset="2"/>
              <a:buChar char="§"/>
              <a:defRPr/>
            </a:pPr>
            <a:r>
              <a:rPr lang="en-GB" sz="2600" dirty="0">
                <a:latin typeface="+mj-lt"/>
              </a:rPr>
              <a:t>Section 12 of the Act (GST Council Provisions) made effective by GOI on 12</a:t>
            </a:r>
            <a:r>
              <a:rPr lang="en-GB" sz="2600" baseline="30000" dirty="0">
                <a:latin typeface="+mj-lt"/>
              </a:rPr>
              <a:t>th</a:t>
            </a:r>
            <a:r>
              <a:rPr lang="en-GB" sz="2600" dirty="0">
                <a:latin typeface="+mj-lt"/>
              </a:rPr>
              <a:t> September 2016;</a:t>
            </a:r>
          </a:p>
          <a:p>
            <a:pPr marL="342900" lvl="1" indent="-342900" algn="just" eaLnBrk="1" hangingPunct="1">
              <a:spcBef>
                <a:spcPct val="0"/>
              </a:spcBef>
              <a:buFont typeface="Wingdings" panose="05000000000000000000" pitchFamily="2" charset="2"/>
              <a:buChar char="§"/>
              <a:defRPr/>
            </a:pPr>
            <a:endParaRPr lang="en-GB" sz="2600" dirty="0">
              <a:latin typeface="+mj-lt"/>
            </a:endParaRPr>
          </a:p>
          <a:p>
            <a:pPr marL="342900" lvl="1" indent="-342900" algn="just" eaLnBrk="1" hangingPunct="1">
              <a:spcBef>
                <a:spcPct val="0"/>
              </a:spcBef>
              <a:buFont typeface="Wingdings" panose="05000000000000000000" pitchFamily="2" charset="2"/>
              <a:buChar char="§"/>
              <a:defRPr/>
            </a:pPr>
            <a:r>
              <a:rPr lang="en-GB" sz="2600" dirty="0">
                <a:latin typeface="+mj-lt"/>
              </a:rPr>
              <a:t>First GST Council met on 22</a:t>
            </a:r>
            <a:r>
              <a:rPr lang="en-GB" sz="2600" baseline="30000" dirty="0">
                <a:latin typeface="+mj-lt"/>
              </a:rPr>
              <a:t>nd</a:t>
            </a:r>
            <a:r>
              <a:rPr lang="en-GB" sz="2600" dirty="0">
                <a:latin typeface="+mj-lt"/>
              </a:rPr>
              <a:t> September 2016.</a:t>
            </a:r>
          </a:p>
        </p:txBody>
      </p:sp>
      <p:sp>
        <p:nvSpPr>
          <p:cNvPr id="3" name="Footer Placeholder 2"/>
          <p:cNvSpPr>
            <a:spLocks noGrp="1"/>
          </p:cNvSpPr>
          <p:nvPr>
            <p:ph type="ftr" sz="quarter" idx="11"/>
          </p:nvPr>
        </p:nvSpPr>
        <p:spPr>
          <a:xfrm>
            <a:off x="118735" y="6553200"/>
            <a:ext cx="3859212" cy="304800"/>
          </a:xfrm>
        </p:spPr>
        <p:txBody>
          <a:bodyPr/>
          <a:lstStyle/>
          <a:p>
            <a:pPr>
              <a:defRPr/>
            </a:pPr>
            <a:r>
              <a:rPr lang="en-IN" dirty="0"/>
              <a:t>© Indirect Taxes Committee, ICAI</a:t>
            </a:r>
          </a:p>
        </p:txBody>
      </p:sp>
      <p:sp>
        <p:nvSpPr>
          <p:cNvPr id="1946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imes New Roman" panose="02020603050405020304" pitchFamily="18"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imes New Roman" panose="02020603050405020304" pitchFamily="18"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9pPr>
          </a:lstStyle>
          <a:p>
            <a:pPr>
              <a:spcBef>
                <a:spcPct val="0"/>
              </a:spcBef>
              <a:buClrTx/>
              <a:buSzTx/>
              <a:buFontTx/>
              <a:buNone/>
            </a:pPr>
            <a:fld id="{FE29F714-C371-4D5F-8DCF-D3A490DAEB6F}" type="slidenum">
              <a:rPr lang="en-IN" altLang="en-US">
                <a:solidFill>
                  <a:schemeClr val="bg1"/>
                </a:solidFill>
              </a:rPr>
              <a:pPr>
                <a:spcBef>
                  <a:spcPct val="0"/>
                </a:spcBef>
                <a:buClrTx/>
                <a:buSzTx/>
                <a:buFontTx/>
                <a:buNone/>
              </a:pPr>
              <a:t>6</a:t>
            </a:fld>
            <a:endParaRPr lang="en-IN" altLang="en-US">
              <a:solidFill>
                <a:schemeClr val="bg1"/>
              </a:solidFill>
            </a:endParaRPr>
          </a:p>
        </p:txBody>
      </p:sp>
      <p:sp>
        <p:nvSpPr>
          <p:cNvPr id="4" name="Title 3"/>
          <p:cNvSpPr>
            <a:spLocks noGrp="1"/>
          </p:cNvSpPr>
          <p:nvPr>
            <p:ph type="title"/>
          </p:nvPr>
        </p:nvSpPr>
        <p:spPr>
          <a:xfrm>
            <a:off x="1404505" y="295275"/>
            <a:ext cx="8761413" cy="826700"/>
          </a:xfrm>
        </p:spPr>
        <p:txBody>
          <a:bodyPr/>
          <a:lstStyle/>
          <a:p>
            <a:r>
              <a:rPr lang="en-IN" sz="3200" b="1" dirty="0"/>
              <a:t>Timeline</a:t>
            </a:r>
            <a:endParaRPr lang="en-GB" sz="3200" b="1" dirty="0"/>
          </a:p>
        </p:txBody>
      </p:sp>
    </p:spTree>
    <p:extLst>
      <p:ext uri="{BB962C8B-B14F-4D97-AF65-F5344CB8AC3E}">
        <p14:creationId xmlns:p14="http://schemas.microsoft.com/office/powerpoint/2010/main" val="3057057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5318" y="236925"/>
            <a:ext cx="8761413" cy="826700"/>
          </a:xfrm>
        </p:spPr>
        <p:txBody>
          <a:bodyPr/>
          <a:lstStyle/>
          <a:p>
            <a:r>
              <a:rPr lang="en-IN" sz="3200" b="1" dirty="0"/>
              <a:t>Power of Taxation under the Constitution</a:t>
            </a:r>
          </a:p>
        </p:txBody>
      </p:sp>
      <p:sp>
        <p:nvSpPr>
          <p:cNvPr id="3" name="Content Placeholder 2"/>
          <p:cNvSpPr>
            <a:spLocks noGrp="1"/>
          </p:cNvSpPr>
          <p:nvPr>
            <p:ph idx="1"/>
          </p:nvPr>
        </p:nvSpPr>
        <p:spPr>
          <a:xfrm>
            <a:off x="493776" y="1426465"/>
            <a:ext cx="11154885" cy="4258718"/>
          </a:xfrm>
        </p:spPr>
        <p:txBody>
          <a:bodyPr/>
          <a:lstStyle/>
          <a:p>
            <a:pPr algn="just"/>
            <a:r>
              <a:rPr lang="en-IN" sz="2600" b="1" dirty="0">
                <a:latin typeface="+mj-lt"/>
              </a:rPr>
              <a:t>Article 265: Taxes not to be imposed save by authority of law.</a:t>
            </a:r>
          </a:p>
          <a:p>
            <a:pPr marL="0" indent="0" algn="just">
              <a:buNone/>
            </a:pPr>
            <a:r>
              <a:rPr lang="en-IN" sz="2600" i="1" dirty="0">
                <a:latin typeface="+mj-lt"/>
              </a:rPr>
              <a:t>   No tax shall be levied or collected except by authority of law.</a:t>
            </a:r>
          </a:p>
          <a:p>
            <a:pPr algn="just"/>
            <a:endParaRPr lang="en-IN" sz="2600" dirty="0">
              <a:latin typeface="+mj-lt"/>
            </a:endParaRPr>
          </a:p>
          <a:p>
            <a:pPr algn="just"/>
            <a:r>
              <a:rPr lang="en-IN" sz="2600" dirty="0">
                <a:latin typeface="+mj-lt"/>
              </a:rPr>
              <a:t>The Power to levy tax has been allocated between: </a:t>
            </a:r>
          </a:p>
          <a:p>
            <a:pPr lvl="1" algn="just">
              <a:buFont typeface="Wingdings" panose="05000000000000000000" pitchFamily="2" charset="2"/>
              <a:buChar char="ü"/>
            </a:pPr>
            <a:r>
              <a:rPr lang="en-IN" sz="2600" dirty="0">
                <a:latin typeface="+mj-lt"/>
              </a:rPr>
              <a:t>Parliament </a:t>
            </a:r>
          </a:p>
          <a:p>
            <a:pPr lvl="1" algn="just">
              <a:buFont typeface="Wingdings" panose="05000000000000000000" pitchFamily="2" charset="2"/>
              <a:buChar char="ü"/>
            </a:pPr>
            <a:r>
              <a:rPr lang="en-IN" sz="2600" dirty="0">
                <a:latin typeface="+mj-lt"/>
              </a:rPr>
              <a:t>State Legislature</a:t>
            </a:r>
          </a:p>
        </p:txBody>
      </p:sp>
      <p:sp>
        <p:nvSpPr>
          <p:cNvPr id="5" name="Slide Number Placeholder 4"/>
          <p:cNvSpPr>
            <a:spLocks noGrp="1"/>
          </p:cNvSpPr>
          <p:nvPr>
            <p:ph type="sldNum" sz="quarter" idx="12"/>
          </p:nvPr>
        </p:nvSpPr>
        <p:spPr/>
        <p:txBody>
          <a:bodyPr/>
          <a:lstStyle/>
          <a:p>
            <a:fld id="{2AC1C4F3-0758-4693-96D4-8901426768B0}" type="slidenum">
              <a:rPr lang="en-IN" altLang="en-US" smtClean="0"/>
              <a:pPr/>
              <a:t>7</a:t>
            </a:fld>
            <a:endParaRPr lang="en-IN" altLang="en-US"/>
          </a:p>
        </p:txBody>
      </p:sp>
      <p:sp>
        <p:nvSpPr>
          <p:cNvPr id="6" name="Footer Placeholder 2"/>
          <p:cNvSpPr>
            <a:spLocks noGrp="1"/>
          </p:cNvSpPr>
          <p:nvPr>
            <p:ph type="ftr" sz="quarter" idx="11"/>
          </p:nvPr>
        </p:nvSpPr>
        <p:spPr>
          <a:xfrm>
            <a:off x="118735" y="6553200"/>
            <a:ext cx="3859212" cy="304800"/>
          </a:xfrm>
        </p:spPr>
        <p:txBody>
          <a:bodyPr/>
          <a:lstStyle/>
          <a:p>
            <a:pPr>
              <a:defRPr/>
            </a:pPr>
            <a:r>
              <a:rPr lang="en-IN" dirty="0"/>
              <a:t>© Indirect Taxes Committee, ICAI</a:t>
            </a:r>
          </a:p>
        </p:txBody>
      </p:sp>
    </p:spTree>
    <p:extLst>
      <p:ext uri="{BB962C8B-B14F-4D97-AF65-F5344CB8AC3E}">
        <p14:creationId xmlns:p14="http://schemas.microsoft.com/office/powerpoint/2010/main" val="2225911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6038" y="295275"/>
            <a:ext cx="8761412" cy="827088"/>
          </a:xfrm>
        </p:spPr>
        <p:txBody>
          <a:bodyPr rtlCol="0">
            <a:noAutofit/>
          </a:bodyPr>
          <a:lstStyle/>
          <a:p>
            <a:pPr eaLnBrk="1" fontAlgn="auto" hangingPunct="1">
              <a:spcAft>
                <a:spcPts val="0"/>
              </a:spcAft>
              <a:defRPr/>
            </a:pPr>
            <a:r>
              <a:rPr lang="en-IN" sz="3200" b="1" dirty="0"/>
              <a:t>Article 246 - Power of Union and State to make laws </a:t>
            </a:r>
          </a:p>
        </p:txBody>
      </p:sp>
      <p:sp>
        <p:nvSpPr>
          <p:cNvPr id="3" name="Footer Placeholder 2"/>
          <p:cNvSpPr>
            <a:spLocks noGrp="1"/>
          </p:cNvSpPr>
          <p:nvPr>
            <p:ph type="ftr" sz="quarter" idx="11"/>
          </p:nvPr>
        </p:nvSpPr>
        <p:spPr/>
        <p:txBody>
          <a:bodyPr/>
          <a:lstStyle/>
          <a:p>
            <a:pPr>
              <a:defRPr/>
            </a:pPr>
            <a:r>
              <a:rPr lang="en-IN"/>
              <a:t>© Indirect Taxes Committee, ICAI</a:t>
            </a:r>
          </a:p>
        </p:txBody>
      </p:sp>
      <p:sp>
        <p:nvSpPr>
          <p:cNvPr id="2048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imes New Roman" panose="02020603050405020304" pitchFamily="18"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imes New Roman" panose="02020603050405020304" pitchFamily="18"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9pPr>
          </a:lstStyle>
          <a:p>
            <a:pPr>
              <a:spcBef>
                <a:spcPct val="0"/>
              </a:spcBef>
              <a:buClrTx/>
              <a:buSzTx/>
              <a:buFontTx/>
              <a:buNone/>
            </a:pPr>
            <a:fld id="{B9AEE725-559D-48AC-8391-82F634AC322E}" type="slidenum">
              <a:rPr lang="en-IN" altLang="en-US">
                <a:solidFill>
                  <a:schemeClr val="bg1"/>
                </a:solidFill>
              </a:rPr>
              <a:pPr>
                <a:spcBef>
                  <a:spcPct val="0"/>
                </a:spcBef>
                <a:buClrTx/>
                <a:buSzTx/>
                <a:buFontTx/>
                <a:buNone/>
              </a:pPr>
              <a:t>8</a:t>
            </a:fld>
            <a:endParaRPr lang="en-IN" altLang="en-US">
              <a:solidFill>
                <a:schemeClr val="bg1"/>
              </a:solidFill>
            </a:endParaRPr>
          </a:p>
        </p:txBody>
      </p:sp>
      <p:sp>
        <p:nvSpPr>
          <p:cNvPr id="4" name="Content Placeholder 3"/>
          <p:cNvSpPr>
            <a:spLocks noGrp="1"/>
          </p:cNvSpPr>
          <p:nvPr>
            <p:ph idx="1"/>
          </p:nvPr>
        </p:nvSpPr>
        <p:spPr>
          <a:xfrm>
            <a:off x="528638" y="1399032"/>
            <a:ext cx="11080266" cy="4233142"/>
          </a:xfrm>
        </p:spPr>
        <p:txBody>
          <a:bodyPr/>
          <a:lstStyle/>
          <a:p>
            <a:pPr algn="just"/>
            <a:r>
              <a:rPr lang="en-GB" sz="2600" dirty="0">
                <a:latin typeface="+mj-lt"/>
              </a:rPr>
              <a:t>Article 246 of the Indian Constitution, distributes legislative powers including taxation, between the Parliament of India and the State Legislatures;</a:t>
            </a:r>
          </a:p>
          <a:p>
            <a:pPr marL="0" indent="0" algn="just">
              <a:buNone/>
            </a:pPr>
            <a:endParaRPr lang="en-GB" sz="2600" dirty="0">
              <a:latin typeface="+mj-lt"/>
            </a:endParaRPr>
          </a:p>
          <a:p>
            <a:pPr algn="just"/>
            <a:r>
              <a:rPr lang="en-GB" sz="2600" dirty="0">
                <a:latin typeface="+mj-lt"/>
              </a:rPr>
              <a:t>Schedule VII enumerates the subject matters on which the Parliament and States have the powers to make laws in three lists:</a:t>
            </a:r>
          </a:p>
          <a:p>
            <a:pPr lvl="1" algn="just"/>
            <a:r>
              <a:rPr lang="en-GB" sz="2600" dirty="0">
                <a:latin typeface="+mj-lt"/>
              </a:rPr>
              <a:t>List I (Union List);</a:t>
            </a:r>
          </a:p>
          <a:p>
            <a:pPr lvl="1" algn="just"/>
            <a:r>
              <a:rPr lang="en-GB" sz="2600" dirty="0">
                <a:latin typeface="+mj-lt"/>
              </a:rPr>
              <a:t>List II (State List); and</a:t>
            </a:r>
          </a:p>
          <a:p>
            <a:pPr lvl="1" algn="just"/>
            <a:r>
              <a:rPr lang="en-GB" sz="2600" dirty="0">
                <a:latin typeface="+mj-lt"/>
              </a:rPr>
              <a:t>List III (Concurrent list)</a:t>
            </a:r>
          </a:p>
        </p:txBody>
      </p:sp>
    </p:spTree>
    <p:extLst>
      <p:ext uri="{BB962C8B-B14F-4D97-AF65-F5344CB8AC3E}">
        <p14:creationId xmlns:p14="http://schemas.microsoft.com/office/powerpoint/2010/main" val="3641981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9385" y="295275"/>
            <a:ext cx="8761413" cy="826700"/>
          </a:xfrm>
        </p:spPr>
        <p:txBody>
          <a:bodyPr/>
          <a:lstStyle/>
          <a:p>
            <a:r>
              <a:rPr lang="en-IN" sz="3200" b="1" dirty="0"/>
              <a:t>Schedule VII</a:t>
            </a:r>
            <a:endParaRPr lang="en-GB" sz="3200" b="1" dirty="0"/>
          </a:p>
        </p:txBody>
      </p:sp>
      <p:graphicFrame>
        <p:nvGraphicFramePr>
          <p:cNvPr id="6" name="Content Placeholder 5"/>
          <p:cNvGraphicFramePr>
            <a:graphicFrameLocks noGrp="1"/>
          </p:cNvGraphicFramePr>
          <p:nvPr>
            <p:ph idx="1"/>
            <p:extLst/>
          </p:nvPr>
        </p:nvGraphicFramePr>
        <p:xfrm>
          <a:off x="528638" y="1325880"/>
          <a:ext cx="11139105" cy="48076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pPr>
              <a:defRPr/>
            </a:pPr>
            <a:r>
              <a:rPr lang="en-IN"/>
              <a:t>© Indirect Taxes Committee, ICAI</a:t>
            </a:r>
          </a:p>
        </p:txBody>
      </p:sp>
      <p:sp>
        <p:nvSpPr>
          <p:cNvPr id="5" name="Slide Number Placeholder 4"/>
          <p:cNvSpPr>
            <a:spLocks noGrp="1"/>
          </p:cNvSpPr>
          <p:nvPr>
            <p:ph type="sldNum" sz="quarter" idx="12"/>
          </p:nvPr>
        </p:nvSpPr>
        <p:spPr/>
        <p:txBody>
          <a:bodyPr/>
          <a:lstStyle/>
          <a:p>
            <a:fld id="{2AC1C4F3-0758-4693-96D4-8901426768B0}" type="slidenum">
              <a:rPr lang="en-IN" altLang="en-US" smtClean="0"/>
              <a:pPr/>
              <a:t>9</a:t>
            </a:fld>
            <a:endParaRPr lang="en-IN" altLang="en-US"/>
          </a:p>
        </p:txBody>
      </p:sp>
    </p:spTree>
    <p:extLst>
      <p:ext uri="{BB962C8B-B14F-4D97-AF65-F5344CB8AC3E}">
        <p14:creationId xmlns:p14="http://schemas.microsoft.com/office/powerpoint/2010/main" val="21202484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Custom 1">
      <a:majorFont>
        <a:latin typeface="Palatino Linotype"/>
        <a:ea typeface=""/>
        <a:cs typeface=""/>
      </a:majorFont>
      <a:minorFont>
        <a:latin typeface="Times New Roman"/>
        <a:ea typeface=""/>
        <a:cs typeface=""/>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1976</TotalTime>
  <Words>3142</Words>
  <Application>Microsoft Office PowerPoint</Application>
  <PresentationFormat>Widescreen</PresentationFormat>
  <Paragraphs>350</Paragraphs>
  <Slides>31</Slides>
  <Notes>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Arial</vt:lpstr>
      <vt:lpstr>Calibri</vt:lpstr>
      <vt:lpstr>Cambria Math</vt:lpstr>
      <vt:lpstr>Courier New</vt:lpstr>
      <vt:lpstr>Palatino Linotype</vt:lpstr>
      <vt:lpstr>Times New Roman</vt:lpstr>
      <vt:lpstr>Wingdings</vt:lpstr>
      <vt:lpstr>Wingdings 3</vt:lpstr>
      <vt:lpstr>Ion Boardroom</vt:lpstr>
      <vt:lpstr>Standardised PPT on GST</vt:lpstr>
      <vt:lpstr>Disclaimer and Copy right</vt:lpstr>
      <vt:lpstr>PowerPoint Presentation</vt:lpstr>
      <vt:lpstr>Overview </vt:lpstr>
      <vt:lpstr>101st Constitution Amendment Act</vt:lpstr>
      <vt:lpstr>Timeline</vt:lpstr>
      <vt:lpstr>Power of Taxation under the Constitution</vt:lpstr>
      <vt:lpstr>Article 246 - Power of Union and State to make laws </vt:lpstr>
      <vt:lpstr>Schedule VII</vt:lpstr>
      <vt:lpstr>Article 254</vt:lpstr>
      <vt:lpstr>Amendments to List I vide 101st Constitutional Amendment Act</vt:lpstr>
      <vt:lpstr>Amendments to List I Cont…</vt:lpstr>
      <vt:lpstr>Amendments to List II</vt:lpstr>
      <vt:lpstr>Amendments to List II</vt:lpstr>
      <vt:lpstr>Article 246A - Power to impose GST  [New Provisions]</vt:lpstr>
      <vt:lpstr>Constitution (101st Amendment) Act, 2017</vt:lpstr>
      <vt:lpstr>GST – Other Changes in Definition</vt:lpstr>
      <vt:lpstr>Levy and collection of GST in course of inter-State trade or commerce – Article 269A</vt:lpstr>
      <vt:lpstr>Article 269A – When GST collected will not form part of Consolidated Fund of India?</vt:lpstr>
      <vt:lpstr>GST Council – Article 279A </vt:lpstr>
      <vt:lpstr>GST Council – Recommendations</vt:lpstr>
      <vt:lpstr>GST Council Meetings</vt:lpstr>
      <vt:lpstr>Article 286 – Restrictions on the States to impose tax </vt:lpstr>
      <vt:lpstr>Other Amendments</vt:lpstr>
      <vt:lpstr>Other Amendments</vt:lpstr>
      <vt:lpstr>Other Amendments</vt:lpstr>
      <vt:lpstr>Other Amendments</vt:lpstr>
      <vt:lpstr>Other Important Clauses</vt:lpstr>
      <vt:lpstr>Timeline - GST Enactments</vt:lpstr>
      <vt:lpstr>Timeline - GST Enactments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Sai  Prashanth</dc:creator>
  <cp:lastModifiedBy>hp user</cp:lastModifiedBy>
  <cp:revision>164</cp:revision>
  <cp:lastPrinted>2018-04-30T08:55:06Z</cp:lastPrinted>
  <dcterms:created xsi:type="dcterms:W3CDTF">2017-05-14T04:11:47Z</dcterms:created>
  <dcterms:modified xsi:type="dcterms:W3CDTF">2018-05-21T06:56:06Z</dcterms:modified>
</cp:coreProperties>
</file>